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4"/>
  </p:notesMasterIdLst>
  <p:sldIdLst>
    <p:sldId id="256" r:id="rId2"/>
    <p:sldId id="770" r:id="rId3"/>
    <p:sldId id="634" r:id="rId4"/>
    <p:sldId id="446" r:id="rId5"/>
    <p:sldId id="504" r:id="rId6"/>
    <p:sldId id="679" r:id="rId7"/>
    <p:sldId id="680" r:id="rId8"/>
    <p:sldId id="757" r:id="rId9"/>
    <p:sldId id="760" r:id="rId10"/>
    <p:sldId id="761" r:id="rId11"/>
    <p:sldId id="759" r:id="rId12"/>
    <p:sldId id="758" r:id="rId13"/>
    <p:sldId id="762" r:id="rId14"/>
    <p:sldId id="763" r:id="rId15"/>
    <p:sldId id="764" r:id="rId16"/>
    <p:sldId id="683" r:id="rId17"/>
    <p:sldId id="681" r:id="rId18"/>
    <p:sldId id="682" r:id="rId19"/>
    <p:sldId id="750" r:id="rId20"/>
    <p:sldId id="749" r:id="rId21"/>
    <p:sldId id="684" r:id="rId22"/>
    <p:sldId id="685" r:id="rId23"/>
    <p:sldId id="686" r:id="rId24"/>
    <p:sldId id="687" r:id="rId25"/>
    <p:sldId id="688" r:id="rId26"/>
    <p:sldId id="689" r:id="rId27"/>
    <p:sldId id="690" r:id="rId28"/>
    <p:sldId id="692" r:id="rId29"/>
    <p:sldId id="691" r:id="rId30"/>
    <p:sldId id="693" r:id="rId31"/>
    <p:sldId id="694" r:id="rId32"/>
    <p:sldId id="695" r:id="rId33"/>
    <p:sldId id="696" r:id="rId34"/>
    <p:sldId id="697" r:id="rId35"/>
    <p:sldId id="698" r:id="rId36"/>
    <p:sldId id="699" r:id="rId37"/>
    <p:sldId id="700" r:id="rId38"/>
    <p:sldId id="703" r:id="rId39"/>
    <p:sldId id="701" r:id="rId40"/>
    <p:sldId id="702" r:id="rId41"/>
    <p:sldId id="704" r:id="rId42"/>
    <p:sldId id="705" r:id="rId43"/>
    <p:sldId id="744" r:id="rId44"/>
    <p:sldId id="706" r:id="rId45"/>
    <p:sldId id="707" r:id="rId46"/>
    <p:sldId id="708" r:id="rId47"/>
    <p:sldId id="709" r:id="rId48"/>
    <p:sldId id="710" r:id="rId49"/>
    <p:sldId id="712" r:id="rId50"/>
    <p:sldId id="713" r:id="rId51"/>
    <p:sldId id="714" r:id="rId52"/>
    <p:sldId id="715" r:id="rId53"/>
    <p:sldId id="716" r:id="rId54"/>
    <p:sldId id="717" r:id="rId55"/>
    <p:sldId id="743" r:id="rId56"/>
    <p:sldId id="719" r:id="rId57"/>
    <p:sldId id="720" r:id="rId58"/>
    <p:sldId id="721" r:id="rId59"/>
    <p:sldId id="722" r:id="rId60"/>
    <p:sldId id="723" r:id="rId61"/>
    <p:sldId id="742" r:id="rId62"/>
    <p:sldId id="724" r:id="rId63"/>
    <p:sldId id="725" r:id="rId64"/>
    <p:sldId id="726" r:id="rId65"/>
    <p:sldId id="727" r:id="rId66"/>
    <p:sldId id="728" r:id="rId67"/>
    <p:sldId id="729" r:id="rId68"/>
    <p:sldId id="731" r:id="rId69"/>
    <p:sldId id="730" r:id="rId70"/>
    <p:sldId id="732" r:id="rId71"/>
    <p:sldId id="734" r:id="rId72"/>
    <p:sldId id="735" r:id="rId73"/>
    <p:sldId id="736" r:id="rId74"/>
    <p:sldId id="741" r:id="rId75"/>
    <p:sldId id="737" r:id="rId76"/>
    <p:sldId id="738" r:id="rId77"/>
    <p:sldId id="740" r:id="rId78"/>
    <p:sldId id="745" r:id="rId79"/>
    <p:sldId id="739" r:id="rId80"/>
    <p:sldId id="746" r:id="rId81"/>
    <p:sldId id="748" r:id="rId82"/>
    <p:sldId id="747" r:id="rId83"/>
    <p:sldId id="751" r:id="rId84"/>
    <p:sldId id="752" r:id="rId85"/>
    <p:sldId id="753" r:id="rId86"/>
    <p:sldId id="754" r:id="rId87"/>
    <p:sldId id="755" r:id="rId88"/>
    <p:sldId id="756" r:id="rId89"/>
    <p:sldId id="766" r:id="rId90"/>
    <p:sldId id="765" r:id="rId91"/>
    <p:sldId id="768" r:id="rId92"/>
    <p:sldId id="769" r:id="rId9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66FF99"/>
    <a:srgbClr val="FF66FF"/>
    <a:srgbClr val="00FF00"/>
    <a:srgbClr val="FF3300"/>
    <a:srgbClr val="FF9900"/>
    <a:srgbClr val="FF00FF"/>
    <a:srgbClr val="3333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70264-9B91-4560-B550-BCC693ACC203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E65A-9B6F-4BAD-9914-F348D4B3F4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39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12/5/2016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12/5/2016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12/5/2016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spcBef>
                <a:spcPts val="600"/>
              </a:spcBef>
              <a:spcAft>
                <a:spcPts val="0"/>
              </a:spcAft>
              <a:defRPr b="1"/>
            </a:lvl2pPr>
            <a:lvl3pPr>
              <a:spcBef>
                <a:spcPts val="0"/>
              </a:spcBef>
              <a:spcAft>
                <a:spcPts val="0"/>
              </a:spcAft>
              <a:defRPr b="1"/>
            </a:lvl3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12/5/2016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12/5/2016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12/5/2016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12/5/2016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12/5/2016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12/5/2016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12/5/2016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5BC31095-D232-4FA9-ACBB-537E7CA7DD40}" type="datetimeFigureOut">
              <a:rPr lang="pt-BR" smtClean="0"/>
              <a:pPr/>
              <a:t>12/5/2016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441C89B-4B6D-4783-8C37-F1604E60FB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</a:gsLst>
            <a:lin ang="5400000" scaled="0"/>
          </a:gradFill>
        </p:spPr>
        <p:txBody>
          <a:bodyPr vert="horz" lIns="45720" rIns="45720" anchor="ctr">
            <a:normAutofit/>
          </a:bodyPr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-32" y="1500174"/>
            <a:ext cx="9144032" cy="5357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b="1" kern="1200" spc="3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420624" indent="-384048" algn="just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just" rtl="0" eaLnBrk="1" latinLnBrk="0" hangingPunct="1">
        <a:spcBef>
          <a:spcPts val="1800"/>
        </a:spcBef>
        <a:spcAft>
          <a:spcPts val="1200"/>
        </a:spcAft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just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SzPct val="85000"/>
        <a:buFont typeface="Arial"/>
        <a:buNone/>
        <a:defRPr kumimoji="0" sz="2400" kern="1200">
          <a:solidFill>
            <a:srgbClr val="FFFF00"/>
          </a:solidFill>
          <a:latin typeface="Calibri" pitchFamily="34" charset="0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064" y="1883788"/>
            <a:ext cx="6786142" cy="3214710"/>
          </a:xfrm>
          <a:noFill/>
        </p:spPr>
        <p:txBody>
          <a:bodyPr>
            <a:normAutofit/>
          </a:bodyPr>
          <a:lstStyle/>
          <a:p>
            <a:r>
              <a:rPr lang="pt-BR" sz="6600" dirty="0" smtClean="0"/>
              <a:t>A TEOLOGIA BÍBLICA DA MISERICÓRDIA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362916"/>
            <a:ext cx="6480048" cy="785818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/>
              <a:t>XIII JORNADA DE ESTUDOS – FAJOPA (2016)</a:t>
            </a:r>
          </a:p>
          <a:p>
            <a:pPr algn="l"/>
            <a:r>
              <a:rPr lang="pt-BR" b="1" dirty="0" smtClean="0"/>
              <a:t>Misericórdia: Aspectos Teológico-Bíblicos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Frei Diones Rafael Paganotto, </a:t>
            </a:r>
            <a:r>
              <a:rPr lang="pt-BR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oad</a:t>
            </a:r>
            <a:endParaRPr lang="pt-BR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pt-BR" sz="2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www.freidiones.wix.com/semanasbiblicas</a:t>
            </a:r>
            <a:endParaRPr lang="pt-BR" sz="2400" b="1" cap="none" spc="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www.tengoseddeti.org/wp-content/uploads/2015/12/oracion_anodelamisericordia_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0"/>
            <a:ext cx="1428728" cy="211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INTRODUÇÃO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JUBILEU – ANTIGO TESTAMENTO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Livro do </a:t>
            </a:r>
            <a:r>
              <a:rPr lang="pt-BR" dirty="0" err="1" smtClean="0">
                <a:solidFill>
                  <a:srgbClr val="00FFFF"/>
                </a:solidFill>
              </a:rPr>
              <a:t>Levítico</a:t>
            </a:r>
            <a:r>
              <a:rPr lang="pt-BR" dirty="0" smtClean="0">
                <a:solidFill>
                  <a:srgbClr val="00FFFF"/>
                </a:solidFill>
              </a:rPr>
              <a:t> </a:t>
            </a:r>
            <a:r>
              <a:rPr lang="pt-BR" dirty="0" smtClean="0"/>
              <a:t>propõe uma série de atos liberatórios para o ano jubilar:</a:t>
            </a:r>
          </a:p>
          <a:p>
            <a:pPr lvl="1"/>
            <a:r>
              <a:rPr lang="pt-BR" dirty="0" smtClean="0"/>
              <a:t>Lv 25,1-7: 	Descanso da terra (sábado).</a:t>
            </a:r>
          </a:p>
          <a:p>
            <a:pPr lvl="1"/>
            <a:r>
              <a:rPr lang="pt-BR" dirty="0" smtClean="0"/>
              <a:t>Lv 25,8-34: 	Reintegração da posse da terra.</a:t>
            </a:r>
          </a:p>
          <a:p>
            <a:pPr lvl="1"/>
            <a:r>
              <a:rPr lang="pt-BR" dirty="0" smtClean="0"/>
              <a:t>Lv 25,35-38: 	Proibição da cobrança de juros.</a:t>
            </a:r>
          </a:p>
          <a:p>
            <a:pPr lvl="1"/>
            <a:r>
              <a:rPr lang="pt-BR" dirty="0" smtClean="0"/>
              <a:t>Lv 25,39-55: 	Libertação dos escravos.</a:t>
            </a:r>
          </a:p>
          <a:p>
            <a:pPr lvl="1"/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Ano que “deveria” ser diferente...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Na realidade, porém, permanece utópico.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0" dirty="0" smtClean="0">
                <a:latin typeface="Bwgrkl" pitchFamily="2" charset="0"/>
              </a:rPr>
              <a:t>pneu/ma </a:t>
            </a:r>
            <a:r>
              <a:rPr lang="pt-BR" b="0" dirty="0" err="1" smtClean="0">
                <a:latin typeface="Bwgrkl" pitchFamily="2" charset="0"/>
              </a:rPr>
              <a:t>kuri</a:t>
            </a:r>
            <a:r>
              <a:rPr lang="pt-BR" b="0" dirty="0" smtClean="0">
                <a:latin typeface="Bwgrkl" pitchFamily="2" charset="0"/>
              </a:rPr>
              <a:t>,ou </a:t>
            </a:r>
            <a:r>
              <a:rPr lang="pt-BR" b="0" dirty="0" err="1" smtClean="0">
                <a:latin typeface="Bwgrkl" pitchFamily="2" charset="0"/>
              </a:rPr>
              <a:t>evpV</a:t>
            </a:r>
            <a:r>
              <a:rPr lang="pt-BR" b="0" dirty="0" smtClean="0">
                <a:latin typeface="Bwgrkl" pitchFamily="2" charset="0"/>
              </a:rPr>
              <a:t> </a:t>
            </a:r>
            <a:r>
              <a:rPr lang="pt-BR" b="0" dirty="0" err="1" smtClean="0">
                <a:latin typeface="Bwgrkl" pitchFamily="2" charset="0"/>
              </a:rPr>
              <a:t>evme</a:t>
            </a:r>
            <a:r>
              <a:rPr lang="pt-BR" b="0" dirty="0" smtClean="0">
                <a:latin typeface="Bwgrkl" pitchFamily="2" charset="0"/>
              </a:rPr>
              <a:t>. </a:t>
            </a:r>
          </a:p>
          <a:p>
            <a:pPr>
              <a:buNone/>
            </a:pPr>
            <a:r>
              <a:rPr lang="pt-BR" sz="2000" dirty="0" smtClean="0">
                <a:solidFill>
                  <a:srgbClr val="FFFF00"/>
                </a:solidFill>
              </a:rPr>
              <a:t>O Espírito do Senhor está sobre mim, </a:t>
            </a:r>
          </a:p>
          <a:p>
            <a:pPr>
              <a:buNone/>
            </a:pPr>
            <a:r>
              <a:rPr lang="pt-BR" b="0" dirty="0" smtClean="0">
                <a:latin typeface="Bwgrkl" pitchFamily="2" charset="0"/>
              </a:rPr>
              <a:t>ou- </a:t>
            </a:r>
            <a:r>
              <a:rPr lang="pt-BR" b="0" dirty="0" err="1" smtClean="0">
                <a:latin typeface="Bwgrkl" pitchFamily="2" charset="0"/>
              </a:rPr>
              <a:t>ei</a:t>
            </a:r>
            <a:r>
              <a:rPr lang="pt-BR" b="0" dirty="0" smtClean="0">
                <a:latin typeface="Bwgrkl" pitchFamily="2" charset="0"/>
              </a:rPr>
              <a:t>[</a:t>
            </a:r>
            <a:r>
              <a:rPr lang="pt-BR" b="0" dirty="0" err="1" smtClean="0">
                <a:latin typeface="Bwgrkl" pitchFamily="2" charset="0"/>
              </a:rPr>
              <a:t>neken</a:t>
            </a:r>
            <a:r>
              <a:rPr lang="pt-BR" b="0" dirty="0" smtClean="0">
                <a:latin typeface="Bwgrkl" pitchFamily="2" charset="0"/>
              </a:rPr>
              <a:t> e;crise,n me </a:t>
            </a:r>
            <a:r>
              <a:rPr lang="pt-BR" b="0" dirty="0" err="1" smtClean="0">
                <a:latin typeface="Bwgrkl" pitchFamily="2" charset="0"/>
              </a:rPr>
              <a:t>euvaggeli</a:t>
            </a:r>
            <a:r>
              <a:rPr lang="pt-BR" b="0" dirty="0" smtClean="0">
                <a:latin typeface="Bwgrkl" pitchFamily="2" charset="0"/>
              </a:rPr>
              <a:t>,</a:t>
            </a:r>
            <a:r>
              <a:rPr lang="pt-BR" b="0" dirty="0" err="1" smtClean="0">
                <a:latin typeface="Bwgrkl" pitchFamily="2" charset="0"/>
              </a:rPr>
              <a:t>sasqai</a:t>
            </a:r>
            <a:r>
              <a:rPr lang="pt-BR" b="0" dirty="0" smtClean="0">
                <a:latin typeface="Bwgrkl" pitchFamily="2" charset="0"/>
              </a:rPr>
              <a:t> </a:t>
            </a:r>
            <a:r>
              <a:rPr lang="pt-BR" b="0" dirty="0" err="1" smtClean="0">
                <a:latin typeface="Bwgrkl" pitchFamily="2" charset="0"/>
              </a:rPr>
              <a:t>ptwcoi</a:t>
            </a:r>
            <a:r>
              <a:rPr lang="pt-BR" b="0" dirty="0" smtClean="0">
                <a:latin typeface="Bwgrkl" pitchFamily="2" charset="0"/>
              </a:rPr>
              <a:t>/j(</a:t>
            </a:r>
          </a:p>
          <a:p>
            <a:pPr>
              <a:buNone/>
            </a:pPr>
            <a:r>
              <a:rPr lang="pt-BR" sz="2000" dirty="0" smtClean="0">
                <a:solidFill>
                  <a:srgbClr val="FFFF00"/>
                </a:solidFill>
              </a:rPr>
              <a:t>porque me consagrou para evangelizar os pobres,</a:t>
            </a:r>
          </a:p>
          <a:p>
            <a:pPr>
              <a:buNone/>
            </a:pPr>
            <a:r>
              <a:rPr lang="pt-BR" b="0" dirty="0" err="1" smtClean="0">
                <a:latin typeface="Bwgrkl" pitchFamily="2" charset="0"/>
              </a:rPr>
              <a:t>avpe</a:t>
            </a:r>
            <a:r>
              <a:rPr lang="pt-BR" b="0" dirty="0" smtClean="0">
                <a:latin typeface="Bwgrkl" pitchFamily="2" charset="0"/>
              </a:rPr>
              <a:t>,</a:t>
            </a:r>
            <a:r>
              <a:rPr lang="pt-BR" b="0" dirty="0" err="1" smtClean="0">
                <a:latin typeface="Bwgrkl" pitchFamily="2" charset="0"/>
              </a:rPr>
              <a:t>stalke</a:t>
            </a:r>
            <a:r>
              <a:rPr lang="pt-BR" b="0" dirty="0" smtClean="0">
                <a:latin typeface="Bwgrkl" pitchFamily="2" charset="0"/>
              </a:rPr>
              <a:t>,n me( </a:t>
            </a:r>
            <a:r>
              <a:rPr lang="pt-BR" b="0" dirty="0" err="1" smtClean="0">
                <a:latin typeface="Bwgrkl" pitchFamily="2" charset="0"/>
              </a:rPr>
              <a:t>khru</a:t>
            </a:r>
            <a:r>
              <a:rPr lang="pt-BR" b="0" dirty="0" smtClean="0">
                <a:latin typeface="Bwgrkl" pitchFamily="2" charset="0"/>
              </a:rPr>
              <a:t>,</a:t>
            </a:r>
            <a:r>
              <a:rPr lang="pt-BR" b="0" dirty="0" err="1" smtClean="0">
                <a:latin typeface="Bwgrkl" pitchFamily="2" charset="0"/>
              </a:rPr>
              <a:t>xai</a:t>
            </a:r>
            <a:r>
              <a:rPr lang="pt-BR" b="0" dirty="0" smtClean="0">
                <a:latin typeface="Bwgrkl" pitchFamily="2" charset="0"/>
              </a:rPr>
              <a:t> </a:t>
            </a:r>
            <a:r>
              <a:rPr lang="pt-BR" b="0" dirty="0" err="1" smtClean="0">
                <a:latin typeface="Bwgrkl" pitchFamily="2" charset="0"/>
              </a:rPr>
              <a:t>aivcmalw</a:t>
            </a:r>
            <a:r>
              <a:rPr lang="pt-BR" b="0" dirty="0" smtClean="0">
                <a:latin typeface="Bwgrkl" pitchFamily="2" charset="0"/>
              </a:rPr>
              <a:t>,</a:t>
            </a:r>
            <a:r>
              <a:rPr lang="pt-BR" b="0" dirty="0" err="1" smtClean="0">
                <a:latin typeface="Bwgrkl" pitchFamily="2" charset="0"/>
              </a:rPr>
              <a:t>toij</a:t>
            </a:r>
            <a:r>
              <a:rPr lang="pt-BR" b="0" dirty="0" smtClean="0">
                <a:latin typeface="Bwgrkl" pitchFamily="2" charset="0"/>
              </a:rPr>
              <a:t> a;</a:t>
            </a:r>
            <a:r>
              <a:rPr lang="pt-BR" b="0" dirty="0" err="1" smtClean="0">
                <a:latin typeface="Bwgrkl" pitchFamily="2" charset="0"/>
              </a:rPr>
              <a:t>fesin</a:t>
            </a:r>
            <a:endParaRPr lang="pt-BR" b="0" dirty="0" smtClean="0">
              <a:latin typeface="Bwgrkl" pitchFamily="2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rgbClr val="FFFF00"/>
                </a:solidFill>
              </a:rPr>
              <a:t>me enviou para proclamar a libertação dos cativos,</a:t>
            </a:r>
          </a:p>
          <a:p>
            <a:pPr>
              <a:buNone/>
            </a:pPr>
            <a:r>
              <a:rPr lang="pt-BR" b="0" dirty="0" err="1" smtClean="0">
                <a:latin typeface="Bwgrkl" pitchFamily="2" charset="0"/>
              </a:rPr>
              <a:t>kai</a:t>
            </a:r>
            <a:r>
              <a:rPr lang="pt-BR" b="0" dirty="0" smtClean="0">
                <a:latin typeface="Bwgrkl" pitchFamily="2" charset="0"/>
              </a:rPr>
              <a:t>. </a:t>
            </a:r>
            <a:r>
              <a:rPr lang="pt-BR" b="0" dirty="0" err="1" smtClean="0">
                <a:latin typeface="Bwgrkl" pitchFamily="2" charset="0"/>
              </a:rPr>
              <a:t>tufloi</a:t>
            </a:r>
            <a:r>
              <a:rPr lang="pt-BR" b="0" dirty="0" smtClean="0">
                <a:latin typeface="Bwgrkl" pitchFamily="2" charset="0"/>
              </a:rPr>
              <a:t>/j </a:t>
            </a:r>
            <a:r>
              <a:rPr lang="pt-BR" b="0" dirty="0" err="1" smtClean="0">
                <a:latin typeface="Bwgrkl" pitchFamily="2" charset="0"/>
              </a:rPr>
              <a:t>avna</a:t>
            </a:r>
            <a:r>
              <a:rPr lang="pt-BR" b="0" dirty="0" smtClean="0">
                <a:latin typeface="Bwgrkl" pitchFamily="2" charset="0"/>
              </a:rPr>
              <a:t>,</a:t>
            </a:r>
            <a:r>
              <a:rPr lang="pt-BR" b="0" dirty="0" err="1" smtClean="0">
                <a:latin typeface="Bwgrkl" pitchFamily="2" charset="0"/>
              </a:rPr>
              <a:t>bleyin</a:t>
            </a:r>
            <a:r>
              <a:rPr lang="pt-BR" b="0" dirty="0" smtClean="0">
                <a:latin typeface="Bwgrkl" pitchFamily="2" charset="0"/>
              </a:rPr>
              <a:t>( </a:t>
            </a:r>
          </a:p>
          <a:p>
            <a:pPr>
              <a:buNone/>
            </a:pPr>
            <a:r>
              <a:rPr lang="pt-BR" sz="2000" dirty="0" smtClean="0">
                <a:solidFill>
                  <a:srgbClr val="FFFF00"/>
                </a:solidFill>
              </a:rPr>
              <a:t>para restaurar a vista aos cegos, </a:t>
            </a:r>
          </a:p>
          <a:p>
            <a:pPr>
              <a:buNone/>
            </a:pPr>
            <a:r>
              <a:rPr lang="pt-BR" b="0" dirty="0" err="1" smtClean="0">
                <a:latin typeface="Bwgrkl" pitchFamily="2" charset="0"/>
              </a:rPr>
              <a:t>avpostei</a:t>
            </a:r>
            <a:r>
              <a:rPr lang="pt-BR" b="0" dirty="0" smtClean="0">
                <a:latin typeface="Bwgrkl" pitchFamily="2" charset="0"/>
              </a:rPr>
              <a:t>/</a:t>
            </a:r>
            <a:r>
              <a:rPr lang="pt-BR" b="0" dirty="0" err="1" smtClean="0">
                <a:latin typeface="Bwgrkl" pitchFamily="2" charset="0"/>
              </a:rPr>
              <a:t>lai</a:t>
            </a:r>
            <a:r>
              <a:rPr lang="pt-BR" b="0" dirty="0" smtClean="0">
                <a:latin typeface="Bwgrkl" pitchFamily="2" charset="0"/>
              </a:rPr>
              <a:t> </a:t>
            </a:r>
            <a:r>
              <a:rPr lang="pt-BR" b="0" dirty="0" err="1" smtClean="0">
                <a:latin typeface="Bwgrkl" pitchFamily="2" charset="0"/>
              </a:rPr>
              <a:t>teqrausme</a:t>
            </a:r>
            <a:r>
              <a:rPr lang="pt-BR" b="0" dirty="0" smtClean="0">
                <a:latin typeface="Bwgrkl" pitchFamily="2" charset="0"/>
              </a:rPr>
              <a:t>,</a:t>
            </a:r>
            <a:r>
              <a:rPr lang="pt-BR" b="0" dirty="0" err="1" smtClean="0">
                <a:latin typeface="Bwgrkl" pitchFamily="2" charset="0"/>
              </a:rPr>
              <a:t>nouj</a:t>
            </a:r>
            <a:r>
              <a:rPr lang="pt-BR" b="0" dirty="0" smtClean="0">
                <a:latin typeface="Bwgrkl" pitchFamily="2" charset="0"/>
              </a:rPr>
              <a:t> </a:t>
            </a:r>
            <a:r>
              <a:rPr lang="pt-BR" b="0" dirty="0" err="1" smtClean="0">
                <a:latin typeface="Bwgrkl" pitchFamily="2" charset="0"/>
              </a:rPr>
              <a:t>evn</a:t>
            </a:r>
            <a:r>
              <a:rPr lang="pt-BR" b="0" dirty="0" smtClean="0">
                <a:latin typeface="Bwgrkl" pitchFamily="2" charset="0"/>
              </a:rPr>
              <a:t> </a:t>
            </a:r>
            <a:r>
              <a:rPr lang="pt-BR" b="0" dirty="0" err="1" smtClean="0">
                <a:latin typeface="Bwgrkl" pitchFamily="2" charset="0"/>
              </a:rPr>
              <a:t>avfe</a:t>
            </a:r>
            <a:r>
              <a:rPr lang="pt-BR" b="0" dirty="0" smtClean="0">
                <a:latin typeface="Bwgrkl" pitchFamily="2" charset="0"/>
              </a:rPr>
              <a:t>,sei(</a:t>
            </a:r>
          </a:p>
          <a:p>
            <a:pPr>
              <a:buNone/>
            </a:pPr>
            <a:r>
              <a:rPr lang="pt-BR" sz="2000" dirty="0" smtClean="0">
                <a:solidFill>
                  <a:srgbClr val="FFFF00"/>
                </a:solidFill>
              </a:rPr>
              <a:t>para enviar na liberdade os oprimidos,</a:t>
            </a:r>
          </a:p>
          <a:p>
            <a:pPr>
              <a:buNone/>
            </a:pPr>
            <a:r>
              <a:rPr lang="pt-BR" b="0" dirty="0" err="1" smtClean="0">
                <a:latin typeface="Bwgrkl" pitchFamily="2" charset="0"/>
              </a:rPr>
              <a:t>khru</a:t>
            </a:r>
            <a:r>
              <a:rPr lang="pt-BR" b="0" dirty="0" smtClean="0">
                <a:latin typeface="Bwgrkl" pitchFamily="2" charset="0"/>
              </a:rPr>
              <a:t>,</a:t>
            </a:r>
            <a:r>
              <a:rPr lang="pt-BR" b="0" dirty="0" err="1" smtClean="0">
                <a:latin typeface="Bwgrkl" pitchFamily="2" charset="0"/>
              </a:rPr>
              <a:t>xai</a:t>
            </a:r>
            <a:r>
              <a:rPr lang="pt-BR" b="0" dirty="0" smtClean="0">
                <a:latin typeface="Bwgrkl" pitchFamily="2" charset="0"/>
              </a:rPr>
              <a:t> </a:t>
            </a:r>
            <a:r>
              <a:rPr lang="pt-BR" b="0" dirty="0" err="1" smtClean="0">
                <a:solidFill>
                  <a:srgbClr val="FF0000"/>
                </a:solidFill>
                <a:latin typeface="Bwgrkl" pitchFamily="2" charset="0"/>
              </a:rPr>
              <a:t>evniauto</a:t>
            </a:r>
            <a:r>
              <a:rPr lang="pt-BR" b="0" dirty="0" smtClean="0">
                <a:solidFill>
                  <a:srgbClr val="FF0000"/>
                </a:solidFill>
                <a:latin typeface="Bwgrkl" pitchFamily="2" charset="0"/>
              </a:rPr>
              <a:t>.n </a:t>
            </a:r>
            <a:r>
              <a:rPr lang="pt-BR" b="0" dirty="0" err="1" smtClean="0">
                <a:solidFill>
                  <a:srgbClr val="FF0000"/>
                </a:solidFill>
                <a:latin typeface="Bwgrkl" pitchFamily="2" charset="0"/>
              </a:rPr>
              <a:t>kuri</a:t>
            </a:r>
            <a:r>
              <a:rPr lang="pt-BR" b="0" dirty="0" smtClean="0">
                <a:solidFill>
                  <a:srgbClr val="FF0000"/>
                </a:solidFill>
                <a:latin typeface="Bwgrkl" pitchFamily="2" charset="0"/>
              </a:rPr>
              <a:t>,ou </a:t>
            </a:r>
            <a:r>
              <a:rPr lang="pt-BR" b="0" dirty="0" err="1" smtClean="0">
                <a:solidFill>
                  <a:srgbClr val="FF0000"/>
                </a:solidFill>
                <a:latin typeface="Bwgrkl" pitchFamily="2" charset="0"/>
              </a:rPr>
              <a:t>dekto</a:t>
            </a:r>
            <a:r>
              <a:rPr lang="pt-BR" b="0" dirty="0" smtClean="0">
                <a:solidFill>
                  <a:srgbClr val="FF0000"/>
                </a:solidFill>
                <a:latin typeface="Bwgrkl" pitchFamily="2" charset="0"/>
              </a:rPr>
              <a:t>,</a:t>
            </a:r>
            <a:r>
              <a:rPr lang="pt-BR" b="0" dirty="0" err="1" smtClean="0">
                <a:solidFill>
                  <a:srgbClr val="FF0000"/>
                </a:solidFill>
                <a:latin typeface="Bwgrkl" pitchFamily="2" charset="0"/>
              </a:rPr>
              <a:t>n</a:t>
            </a:r>
            <a:r>
              <a:rPr lang="pt-BR" b="0" dirty="0" err="1" smtClean="0">
                <a:latin typeface="Bwgrkl" pitchFamily="2" charset="0"/>
              </a:rPr>
              <a:t>Å</a:t>
            </a:r>
            <a:endParaRPr lang="pt-BR" b="0" dirty="0" smtClean="0">
              <a:latin typeface="Bwgrkl" pitchFamily="2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rgbClr val="FFFF00"/>
                </a:solidFill>
              </a:rPr>
              <a:t>para proclamar o </a:t>
            </a:r>
            <a:r>
              <a:rPr lang="pt-BR" sz="2000" u="sng" dirty="0" smtClean="0">
                <a:solidFill>
                  <a:srgbClr val="FFFF00"/>
                </a:solidFill>
              </a:rPr>
              <a:t>ano favorável do Senhor</a:t>
            </a:r>
            <a:r>
              <a:rPr lang="pt-BR" sz="2000" dirty="0" smtClean="0">
                <a:solidFill>
                  <a:srgbClr val="FFFF00"/>
                </a:solidFill>
              </a:rPr>
              <a:t>. </a:t>
            </a:r>
          </a:p>
          <a:p>
            <a:pPr algn="r">
              <a:buNone/>
            </a:pPr>
            <a:r>
              <a:rPr lang="pt-BR" sz="2000" dirty="0" smtClean="0">
                <a:solidFill>
                  <a:srgbClr val="FFFF00"/>
                </a:solidFill>
              </a:rPr>
              <a:t>(</a:t>
            </a:r>
            <a:r>
              <a:rPr lang="pt-BR" sz="2000" dirty="0" err="1" smtClean="0">
                <a:solidFill>
                  <a:srgbClr val="FFFF00"/>
                </a:solidFill>
              </a:rPr>
              <a:t>Lc</a:t>
            </a:r>
            <a:r>
              <a:rPr lang="pt-BR" sz="2000" dirty="0" smtClean="0">
                <a:solidFill>
                  <a:srgbClr val="FFFF00"/>
                </a:solidFill>
              </a:rPr>
              <a:t> 4,18-19   |</a:t>
            </a:r>
            <a:r>
              <a:rPr lang="pt-BR" sz="2000" dirty="0" err="1" smtClean="0">
                <a:solidFill>
                  <a:srgbClr val="FFFF00"/>
                </a:solidFill>
              </a:rPr>
              <a:t>|</a:t>
            </a:r>
            <a:r>
              <a:rPr lang="pt-BR" sz="2000" dirty="0" smtClean="0">
                <a:solidFill>
                  <a:srgbClr val="FFFF00"/>
                </a:solidFill>
              </a:rPr>
              <a:t>   Is 61,1-2)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INTRODUÇÃO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PORTA SANTA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Porta = mudança de ambiente.</a:t>
            </a:r>
          </a:p>
          <a:p>
            <a:pPr lvl="1"/>
            <a:r>
              <a:rPr lang="pt-BR" dirty="0" smtClean="0"/>
              <a:t>Não é um rito mágico, mas uma “passagem”.</a:t>
            </a:r>
          </a:p>
          <a:p>
            <a:pPr lvl="1"/>
            <a:r>
              <a:rPr lang="pt-BR" dirty="0" smtClean="0"/>
              <a:t>Consciência para “passar” e não somente caminhar pela porta.</a:t>
            </a:r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(</a:t>
            </a:r>
            <a:r>
              <a:rPr lang="pt-BR" dirty="0" err="1" smtClean="0"/>
              <a:t>Gn</a:t>
            </a:r>
            <a:r>
              <a:rPr lang="pt-BR" dirty="0" smtClean="0"/>
              <a:t> 28,17) [Jacó] teve medo e disse: “Este lugar é terrível! Não é nada menos que uma casa de Deus e a </a:t>
            </a:r>
            <a:r>
              <a:rPr lang="pt-BR" u="sng" dirty="0" smtClean="0">
                <a:solidFill>
                  <a:srgbClr val="00FFFF"/>
                </a:solidFill>
              </a:rPr>
              <a:t>porta</a:t>
            </a:r>
            <a:r>
              <a:rPr lang="pt-BR" dirty="0" smtClean="0"/>
              <a:t> do céu!”</a:t>
            </a:r>
          </a:p>
          <a:p>
            <a:pPr lvl="2"/>
            <a:endParaRPr lang="pt-BR" dirty="0" smtClean="0"/>
          </a:p>
          <a:p>
            <a:r>
              <a:rPr lang="pt-BR" dirty="0" smtClean="0"/>
              <a:t>Porta = entrar na esfera divina.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INTRODUÇÃO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PORTA SANTA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Porta = casa/família, mal “passa” e não atinge.</a:t>
            </a:r>
          </a:p>
          <a:p>
            <a:r>
              <a:rPr lang="pt-BR" dirty="0" smtClean="0"/>
              <a:t>Simbologia cristã da Páscoa de Cristo.</a:t>
            </a:r>
          </a:p>
          <a:p>
            <a:endParaRPr lang="pt-BR" dirty="0" smtClean="0"/>
          </a:p>
          <a:p>
            <a:pPr lvl="2"/>
            <a:r>
              <a:rPr lang="pt-BR" dirty="0" smtClean="0"/>
              <a:t>(Ex 12,23) Porque YHWH passará para ferir os egípcios; e, quando vir o sangue sobre a travessa e sobre os dois marcos, ele passará adiante dessa </a:t>
            </a:r>
            <a:r>
              <a:rPr lang="pt-BR" u="sng" dirty="0" smtClean="0">
                <a:solidFill>
                  <a:srgbClr val="00FFFF"/>
                </a:solidFill>
              </a:rPr>
              <a:t>porta</a:t>
            </a:r>
            <a:r>
              <a:rPr lang="pt-BR" dirty="0" smtClean="0"/>
              <a:t> e não permitirá que o exterminador entre em vossas casas para vos ferir.</a:t>
            </a:r>
          </a:p>
          <a:p>
            <a:pPr lvl="2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INTRODUÇÃO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PORTA SANTA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Porta = caminho para a salvação.</a:t>
            </a:r>
          </a:p>
          <a:p>
            <a:endParaRPr lang="pt-BR" dirty="0" smtClean="0"/>
          </a:p>
          <a:p>
            <a:pPr lvl="2"/>
            <a:r>
              <a:rPr lang="pt-BR" dirty="0" smtClean="0"/>
              <a:t>(</a:t>
            </a:r>
            <a:r>
              <a:rPr lang="pt-BR" dirty="0" err="1" smtClean="0"/>
              <a:t>Lc</a:t>
            </a:r>
            <a:r>
              <a:rPr lang="pt-BR" dirty="0" smtClean="0"/>
              <a:t> 13,24-25.27) Esforçai-vos por entrar pela </a:t>
            </a:r>
            <a:r>
              <a:rPr lang="pt-BR" u="sng" dirty="0" smtClean="0">
                <a:solidFill>
                  <a:srgbClr val="00FFFF"/>
                </a:solidFill>
              </a:rPr>
              <a:t>porta</a:t>
            </a:r>
            <a:r>
              <a:rPr lang="pt-BR" dirty="0" smtClean="0"/>
              <a:t> estreita, pois eu vos digo que muitos procurarão entra e não conseguirão. Uma vez que o dono da casa houver se levantado e tiver </a:t>
            </a:r>
            <a:r>
              <a:rPr lang="pt-BR" dirty="0" smtClean="0">
                <a:solidFill>
                  <a:srgbClr val="FF0000"/>
                </a:solidFill>
              </a:rPr>
              <a:t>fechado</a:t>
            </a:r>
            <a:r>
              <a:rPr lang="pt-BR" dirty="0" smtClean="0"/>
              <a:t> a </a:t>
            </a:r>
            <a:r>
              <a:rPr lang="pt-BR" u="sng" dirty="0" smtClean="0">
                <a:solidFill>
                  <a:srgbClr val="00FFFF"/>
                </a:solidFill>
              </a:rPr>
              <a:t>porta</a:t>
            </a:r>
            <a:r>
              <a:rPr lang="pt-BR" dirty="0" smtClean="0"/>
              <a:t> e vós, de fora, começardes a bater à porta... </a:t>
            </a:r>
          </a:p>
          <a:p>
            <a:pPr lvl="2"/>
            <a:r>
              <a:rPr lang="pt-BR" dirty="0" smtClean="0"/>
              <a:t>“Afastai-vos de mim, vós todos, que cometeis injustiça”!</a:t>
            </a:r>
          </a:p>
          <a:p>
            <a:pPr lvl="2"/>
            <a:endParaRPr lang="pt-BR" dirty="0" smtClean="0"/>
          </a:p>
          <a:p>
            <a:r>
              <a:rPr lang="pt-BR" dirty="0" smtClean="0"/>
              <a:t>Esforço para não encontrar </a:t>
            </a:r>
            <a:r>
              <a:rPr lang="pt-BR" u="sng" dirty="0" smtClean="0"/>
              <a:t>fechada</a:t>
            </a:r>
            <a:r>
              <a:rPr lang="pt-BR" dirty="0" smtClean="0"/>
              <a:t> a porta.</a:t>
            </a:r>
          </a:p>
          <a:p>
            <a:r>
              <a:rPr lang="pt-BR" dirty="0" smtClean="0"/>
              <a:t>Porta aberta = acolhida.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INTRODUÇÃO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PORTA SANTA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Porta = Cristo.</a:t>
            </a:r>
          </a:p>
          <a:p>
            <a:endParaRPr lang="pt-BR" dirty="0" smtClean="0"/>
          </a:p>
          <a:p>
            <a:pPr lvl="2"/>
            <a:r>
              <a:rPr lang="pt-BR" dirty="0" smtClean="0"/>
              <a:t>(</a:t>
            </a:r>
            <a:r>
              <a:rPr lang="pt-BR" dirty="0" err="1" smtClean="0"/>
              <a:t>Jo</a:t>
            </a:r>
            <a:r>
              <a:rPr lang="pt-BR" dirty="0" smtClean="0"/>
              <a:t> 10,7.9) 	Em verdade, em verdade, vos digo: </a:t>
            </a:r>
          </a:p>
          <a:p>
            <a:pPr lvl="2"/>
            <a:r>
              <a:rPr lang="pt-BR" dirty="0" smtClean="0"/>
              <a:t>		eu sou a </a:t>
            </a:r>
            <a:r>
              <a:rPr lang="pt-BR" u="sng" dirty="0" smtClean="0">
                <a:solidFill>
                  <a:srgbClr val="00FFFF"/>
                </a:solidFill>
              </a:rPr>
              <a:t>porta</a:t>
            </a:r>
            <a:r>
              <a:rPr lang="pt-BR" dirty="0" smtClean="0"/>
              <a:t> das ovelhas. </a:t>
            </a:r>
          </a:p>
          <a:p>
            <a:pPr lvl="2"/>
            <a:r>
              <a:rPr lang="pt-BR" dirty="0" smtClean="0"/>
              <a:t>		Eu sou a </a:t>
            </a:r>
            <a:r>
              <a:rPr lang="pt-BR" u="sng" dirty="0" smtClean="0">
                <a:solidFill>
                  <a:srgbClr val="00FFFF"/>
                </a:solidFill>
              </a:rPr>
              <a:t>porta</a:t>
            </a:r>
            <a:r>
              <a:rPr lang="pt-BR" dirty="0" smtClean="0"/>
              <a:t>. </a:t>
            </a:r>
          </a:p>
          <a:p>
            <a:pPr lvl="2"/>
            <a:r>
              <a:rPr lang="pt-BR" dirty="0" smtClean="0"/>
              <a:t>		Se alguém entrar por mim, será salvo; </a:t>
            </a:r>
          </a:p>
          <a:p>
            <a:pPr lvl="2"/>
            <a:r>
              <a:rPr lang="pt-BR" dirty="0" smtClean="0"/>
              <a:t>		entrará e sairá e encontrará pastagem.</a:t>
            </a:r>
          </a:p>
          <a:p>
            <a:pPr lvl="2"/>
            <a:endParaRPr lang="pt-BR" dirty="0" smtClean="0"/>
          </a:p>
          <a:p>
            <a:r>
              <a:rPr lang="pt-BR" dirty="0" smtClean="0"/>
              <a:t>Comunhão com o Cristo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sentido do Jubileu.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286208" cy="2301240"/>
          </a:xfrm>
          <a:noFill/>
        </p:spPr>
        <p:txBody>
          <a:bodyPr>
            <a:normAutofit fontScale="90000"/>
          </a:bodyPr>
          <a:lstStyle/>
          <a:p>
            <a:r>
              <a:rPr lang="pt-BR" sz="6000" dirty="0" smtClean="0"/>
              <a:t>MISERICÓRDIA NO</a:t>
            </a:r>
            <a:br>
              <a:rPr lang="pt-BR" sz="6000" dirty="0" smtClean="0"/>
            </a:br>
            <a:r>
              <a:rPr lang="pt-BR" sz="6000" dirty="0" smtClean="0"/>
              <a:t>ANTIGO TESTAMENTO</a:t>
            </a:r>
            <a:endParaRPr lang="pt-BR" sz="6000" dirty="0"/>
          </a:p>
        </p:txBody>
      </p:sp>
      <p:pic>
        <p:nvPicPr>
          <p:cNvPr id="3" name="Picture 2" descr="http://www.tengoseddeti.org/wp-content/uploads/2015/12/oracion_anodelamisericordia_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85918" cy="264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terminológica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Pentateuco</a:t>
            </a:r>
          </a:p>
          <a:p>
            <a:r>
              <a:rPr lang="pt-BR" dirty="0" smtClean="0"/>
              <a:t>Históricos</a:t>
            </a:r>
          </a:p>
          <a:p>
            <a:r>
              <a:rPr lang="pt-BR" dirty="0" smtClean="0"/>
              <a:t>Sapienciais</a:t>
            </a:r>
          </a:p>
          <a:p>
            <a:r>
              <a:rPr lang="pt-BR" dirty="0" smtClean="0"/>
              <a:t>Profetas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Elementos de teologia bíblica</a:t>
            </a:r>
            <a:endParaRPr lang="pt-BR" dirty="0"/>
          </a:p>
        </p:txBody>
      </p:sp>
      <p:sp>
        <p:nvSpPr>
          <p:cNvPr id="2050" name="AutoShape 2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2" descr="http://www.tengoseddeti.org/wp-content/uploads/2015/12/oracion_anodelamisericordia_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212196"/>
            <a:ext cx="1785918" cy="264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MATERIAL PDF – POWERPOINT</a:t>
            </a:r>
          </a:p>
          <a:p>
            <a:pPr>
              <a:buNone/>
            </a:pPr>
            <a:r>
              <a:rPr lang="pt-BR" sz="3200" dirty="0" err="1" smtClean="0"/>
              <a:t>freidiones</a:t>
            </a:r>
            <a:r>
              <a:rPr lang="pt-BR" sz="3200" dirty="0" smtClean="0"/>
              <a:t>.wix.com/</a:t>
            </a:r>
            <a:r>
              <a:rPr lang="pt-BR" sz="3200" dirty="0" err="1" smtClean="0"/>
              <a:t>semanasbiblicas</a:t>
            </a:r>
            <a:endParaRPr lang="pt-BR" sz="3200" dirty="0" smtClean="0"/>
          </a:p>
          <a:p>
            <a:pPr>
              <a:buNone/>
            </a:pPr>
            <a:endParaRPr lang="pt-BR" sz="3200" dirty="0" smtClean="0">
              <a:solidFill>
                <a:srgbClr val="00FFFF"/>
              </a:solidFill>
            </a:endParaRPr>
          </a:p>
          <a:p>
            <a:pPr>
              <a:buNone/>
            </a:pPr>
            <a:endParaRPr lang="pt-BR" sz="3200" dirty="0" smtClean="0">
              <a:solidFill>
                <a:srgbClr val="00FFFF"/>
              </a:solidFill>
            </a:endParaRPr>
          </a:p>
          <a:p>
            <a:pPr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PALESTRAS E FORMAÇÕES – YOUTUBE </a:t>
            </a:r>
            <a:endParaRPr lang="pt-BR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3200" smtClean="0"/>
              <a:t>“Frei Diones”  </a:t>
            </a:r>
            <a:r>
              <a:rPr lang="pt-BR" sz="3200" dirty="0" smtClean="0"/>
              <a:t>	</a:t>
            </a:r>
            <a:r>
              <a:rPr lang="pt-BR" sz="3200" smtClean="0"/>
              <a:t>	“semanas bíblicas”</a:t>
            </a:r>
            <a:endParaRPr lang="pt-BR" sz="3200" dirty="0" smtClean="0">
              <a:solidFill>
                <a:srgbClr val="00FFFF"/>
              </a:solidFill>
            </a:endParaRPr>
          </a:p>
          <a:p>
            <a:pPr>
              <a:buNone/>
            </a:pPr>
            <a:endParaRPr lang="pt-BR" sz="3200" dirty="0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ANÁLISE TERMINOLÓGICA</a:t>
            </a:r>
          </a:p>
        </p:txBody>
      </p:sp>
      <p:pic>
        <p:nvPicPr>
          <p:cNvPr id="1026" name="Picture 2" descr="http://1.bp.blogspot.com/-HCfCSjInq5Y/T2dTBkxOo5I/AAAAAAAAAOc/yy3c59ct9fs/s1600/Hebra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1" y="2903127"/>
            <a:ext cx="5286380" cy="395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Dicionários da língua portuguesa </a:t>
            </a:r>
          </a:p>
          <a:p>
            <a:pPr lvl="1"/>
            <a:r>
              <a:rPr lang="pt-BR" dirty="0" smtClean="0"/>
              <a:t>Todos trazem o termo “misericórdia”.</a:t>
            </a:r>
          </a:p>
          <a:p>
            <a:pPr lvl="1"/>
            <a:r>
              <a:rPr lang="pt-BR" dirty="0" smtClean="0"/>
              <a:t>Sinônimo de compaixão, perdão, piedade, caridade, comiseração, etc.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Muito utilizado no vocabulário popular  com um significado de auxílio.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Dicionários bíblicos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Abordam a misericórdia como um vocábulo, mas dificilmente elaboram uma reflexão teológica.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Dicionários teológicos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Raramente abordam este importante elemento da teologia proposto pelo Jubileu.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LATIM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A língua portuguesa utiliza o termo “misericórdia” que provém do latim: </a:t>
            </a:r>
            <a:r>
              <a:rPr lang="pt-BR" b="0" i="1" dirty="0" err="1" smtClean="0">
                <a:latin typeface="Times New Roman" pitchFamily="18" charset="0"/>
                <a:cs typeface="Times New Roman" pitchFamily="18" charset="0"/>
              </a:rPr>
              <a:t>misericordia</a:t>
            </a:r>
            <a:r>
              <a:rPr lang="pt-BR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b="0" i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>
                <a:solidFill>
                  <a:srgbClr val="FF66FF"/>
                </a:solidFill>
              </a:rPr>
              <a:t>MISERIA + CORDIS</a:t>
            </a:r>
          </a:p>
          <a:p>
            <a:pPr lvl="1">
              <a:buNone/>
            </a:pPr>
            <a:r>
              <a:rPr lang="pt-BR" dirty="0" smtClean="0"/>
              <a:t>			</a:t>
            </a:r>
            <a:r>
              <a:rPr lang="pt-BR" b="0" i="1" dirty="0" err="1" smtClean="0">
                <a:latin typeface="Times New Roman" pitchFamily="18" charset="0"/>
                <a:cs typeface="Times New Roman" pitchFamily="18" charset="0"/>
              </a:rPr>
              <a:t>miseria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aflição, pobreza, ausência do 			necessário para viver. </a:t>
            </a:r>
          </a:p>
          <a:p>
            <a:pPr lvl="1">
              <a:buNone/>
            </a:pPr>
            <a:r>
              <a:rPr lang="pt-BR" dirty="0" smtClean="0"/>
              <a:t>			</a:t>
            </a:r>
            <a:r>
              <a:rPr lang="pt-BR" b="0" i="1" dirty="0" err="1" smtClean="0">
                <a:latin typeface="Times New Roman" pitchFamily="18" charset="0"/>
                <a:cs typeface="Times New Roman" pitchFamily="18" charset="0"/>
              </a:rPr>
              <a:t>cordis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coração.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Substantivo que indica o sentimento de aflição presente no coração humano de fronte a algo que lhe falta e que deve ser preenchido/restabelecido. 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HEBRAICO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As Escrituras hebraicas (Antigo Testamento) não utilizam uma única expressão que abranja todo o significado teológico de misericórdia.</a:t>
            </a:r>
          </a:p>
          <a:p>
            <a:pPr lvl="1">
              <a:buNone/>
            </a:pPr>
            <a:r>
              <a:rPr lang="pt-BR" sz="1200" dirty="0" smtClean="0"/>
              <a:t> </a:t>
            </a:r>
            <a:endParaRPr lang="pt-BR" dirty="0" smtClean="0"/>
          </a:p>
          <a:p>
            <a:pPr lvl="1"/>
            <a:r>
              <a:rPr lang="pt-BR" dirty="0" smtClean="0"/>
              <a:t>Exemplo é o início do </a:t>
            </a:r>
            <a:r>
              <a:rPr lang="pt-BR" dirty="0" smtClean="0">
                <a:solidFill>
                  <a:srgbClr val="FFFF00"/>
                </a:solidFill>
              </a:rPr>
              <a:t>Salmo 51(50)</a:t>
            </a:r>
            <a:r>
              <a:rPr lang="pt-BR" dirty="0" smtClean="0"/>
              <a:t>: </a:t>
            </a:r>
          </a:p>
          <a:p>
            <a:pPr lvl="1">
              <a:buNone/>
            </a:pPr>
            <a:r>
              <a:rPr lang="pt-BR" dirty="0" smtClean="0"/>
              <a:t>			Este Salmo é conhecido na tradição cristã 		como </a:t>
            </a:r>
            <a:r>
              <a:rPr lang="pt-BR" i="1" dirty="0" smtClean="0">
                <a:solidFill>
                  <a:srgbClr val="FFFF00"/>
                </a:solidFill>
              </a:rPr>
              <a:t>Miserere</a:t>
            </a:r>
            <a:r>
              <a:rPr lang="pt-BR" dirty="0" smtClean="0"/>
              <a:t>.</a:t>
            </a:r>
          </a:p>
          <a:p>
            <a:pPr lvl="1">
              <a:buNone/>
            </a:pPr>
            <a:r>
              <a:rPr lang="pt-BR" dirty="0" smtClean="0"/>
              <a:t>			Três termos que podem ser traduzidos como 		misericórdia... </a:t>
            </a:r>
          </a:p>
          <a:p>
            <a:pPr lvl="1">
              <a:buNone/>
            </a:pPr>
            <a:r>
              <a:rPr lang="pt-BR" dirty="0" smtClean="0"/>
              <a:t>			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 lvl="2" algn="r"/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~yhil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{a/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n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I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N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E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'</a:t>
            </a:r>
          </a:p>
          <a:p>
            <a:pPr lvl="2" algn="r"/>
            <a:r>
              <a:rPr lang="pt-BR" dirty="0" smtClean="0"/>
              <a:t>Tem </a:t>
            </a:r>
            <a:r>
              <a:rPr lang="pt-BR" u="sng" dirty="0" smtClean="0"/>
              <a:t>misericórdia</a:t>
            </a:r>
            <a:r>
              <a:rPr lang="pt-BR" dirty="0" smtClean="0"/>
              <a:t> (piedade) de mim, ó Deus,</a:t>
            </a:r>
          </a:p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^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D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&lt;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s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;K.</a:t>
            </a:r>
          </a:p>
          <a:p>
            <a:pPr lvl="2" algn="r"/>
            <a:r>
              <a:rPr lang="pt-BR" dirty="0" smtClean="0"/>
              <a:t>pela tua </a:t>
            </a:r>
            <a:r>
              <a:rPr lang="pt-BR" u="sng" dirty="0" smtClean="0"/>
              <a:t>misericórdia</a:t>
            </a:r>
            <a:r>
              <a:rPr lang="pt-BR" dirty="0" smtClean="0"/>
              <a:t> (ternura)!</a:t>
            </a:r>
          </a:p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y['(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v'p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hxem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^y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m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]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r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: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broK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 </a:t>
            </a:r>
          </a:p>
          <a:p>
            <a:pPr lvl="2" algn="r"/>
            <a:r>
              <a:rPr lang="pt-BR" dirty="0" smtClean="0"/>
              <a:t>Pela tua grande </a:t>
            </a:r>
            <a:r>
              <a:rPr lang="pt-BR" u="sng" dirty="0" smtClean="0"/>
              <a:t>misericórdia</a:t>
            </a:r>
            <a:r>
              <a:rPr lang="pt-BR" dirty="0" smtClean="0"/>
              <a:t> (fidelidade) apaga minhas transgressões!</a:t>
            </a:r>
          </a:p>
          <a:p>
            <a:pPr lvl="2" algn="r"/>
            <a:r>
              <a:rPr lang="pt-BR" dirty="0" smtClean="0"/>
              <a:t>(</a:t>
            </a:r>
            <a:r>
              <a:rPr lang="pt-BR" dirty="0" err="1" smtClean="0"/>
              <a:t>Sl</a:t>
            </a:r>
            <a:r>
              <a:rPr lang="pt-BR" dirty="0" smtClean="0"/>
              <a:t> 51[50],3)</a:t>
            </a:r>
          </a:p>
          <a:p>
            <a:pPr lvl="2"/>
            <a:r>
              <a:rPr lang="pt-BR" dirty="0" smtClean="0"/>
              <a:t> </a:t>
            </a:r>
          </a:p>
          <a:p>
            <a:pPr>
              <a:buNone/>
            </a:pPr>
            <a:r>
              <a:rPr lang="pt-BR" sz="4400" b="0" dirty="0" smtClean="0">
                <a:latin typeface="Bwhebl" pitchFamily="18" charset="0"/>
              </a:rPr>
              <a:t>	!n:x'</a:t>
            </a:r>
            <a:r>
              <a:rPr lang="pt-BR" dirty="0" smtClean="0"/>
              <a:t> 		piedade – compaixão </a:t>
            </a:r>
          </a:p>
          <a:p>
            <a:pPr>
              <a:buNone/>
            </a:pPr>
            <a:r>
              <a:rPr lang="pt-BR" sz="4400" dirty="0" smtClean="0">
                <a:latin typeface="Bwhebl" pitchFamily="18" charset="0"/>
              </a:rPr>
              <a:t>	</a:t>
            </a:r>
            <a:r>
              <a:rPr lang="pt-BR" sz="4400" dirty="0" err="1" smtClean="0">
                <a:latin typeface="Bwhebl" pitchFamily="18" charset="0"/>
              </a:rPr>
              <a:t>~ymix</a:t>
            </a:r>
            <a:r>
              <a:rPr lang="pt-BR" sz="4400" dirty="0" smtClean="0">
                <a:latin typeface="Bwhebl" pitchFamily="18" charset="0"/>
              </a:rPr>
              <a:t>]r:		</a:t>
            </a:r>
            <a:r>
              <a:rPr lang="pt-BR" dirty="0" smtClean="0"/>
              <a:t>ternura – sentimento </a:t>
            </a:r>
          </a:p>
          <a:p>
            <a:pPr>
              <a:buNone/>
            </a:pPr>
            <a:r>
              <a:rPr lang="pt-BR" sz="4400" dirty="0" smtClean="0">
                <a:latin typeface="Bwhebl" pitchFamily="18" charset="0"/>
              </a:rPr>
              <a:t>	</a:t>
            </a:r>
            <a:r>
              <a:rPr lang="pt-BR" sz="4400" dirty="0" err="1" smtClean="0">
                <a:latin typeface="Bwhebl" pitchFamily="18" charset="0"/>
              </a:rPr>
              <a:t>ds</a:t>
            </a:r>
            <a:r>
              <a:rPr lang="pt-BR" sz="4400" dirty="0" smtClean="0">
                <a:latin typeface="Bwhebl" pitchFamily="18" charset="0"/>
              </a:rPr>
              <a:t>,x, 		</a:t>
            </a:r>
            <a:r>
              <a:rPr lang="pt-BR" dirty="0" smtClean="0"/>
              <a:t>fidelidade – Aliança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HEBRAICO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Os três termos hebraicos são traduzidos como “misericórdia” na tradução latina da Vulgata.</a:t>
            </a:r>
          </a:p>
          <a:p>
            <a:pPr lvl="1"/>
            <a:endParaRPr lang="pt-BR" dirty="0" smtClean="0"/>
          </a:p>
          <a:p>
            <a:pPr lvl="2"/>
            <a:r>
              <a:rPr lang="pt-BR" sz="2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Miserere</a:t>
            </a:r>
            <a:r>
              <a:rPr lang="pt-BR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mei</a:t>
            </a:r>
            <a:r>
              <a:rPr lang="pt-BR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Deus, </a:t>
            </a:r>
          </a:p>
          <a:p>
            <a:pPr lvl="2"/>
            <a:r>
              <a:rPr lang="pt-BR" dirty="0" smtClean="0"/>
              <a:t>Tem </a:t>
            </a:r>
            <a:r>
              <a:rPr lang="pt-BR" u="sng" dirty="0" smtClean="0"/>
              <a:t>misericórdia</a:t>
            </a:r>
            <a:r>
              <a:rPr lang="pt-BR" dirty="0" smtClean="0"/>
              <a:t> de mim, ó Deus,</a:t>
            </a:r>
          </a:p>
          <a:p>
            <a:pPr lvl="2"/>
            <a:r>
              <a:rPr lang="pt-BR" sz="2800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secundum</a:t>
            </a:r>
            <a:r>
              <a:rPr lang="pt-BR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magnam</a:t>
            </a:r>
            <a:r>
              <a:rPr lang="pt-BR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misericordiam</a:t>
            </a:r>
            <a:r>
              <a:rPr lang="pt-BR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tuam</a:t>
            </a:r>
            <a:r>
              <a:rPr lang="pt-BR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2"/>
            <a:r>
              <a:rPr lang="pt-BR" dirty="0" smtClean="0"/>
              <a:t>segundo a tua grande </a:t>
            </a:r>
            <a:r>
              <a:rPr lang="pt-BR" u="sng" dirty="0" smtClean="0"/>
              <a:t>misericórdia</a:t>
            </a:r>
            <a:r>
              <a:rPr lang="pt-BR" dirty="0" smtClean="0"/>
              <a:t>;</a:t>
            </a:r>
          </a:p>
          <a:p>
            <a:pPr lvl="2"/>
            <a:r>
              <a:rPr lang="pt-BR" sz="2800" b="0" i="1" spc="-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pt-BR" sz="2800" b="0" i="1" spc="-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spc="-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secundum</a:t>
            </a:r>
            <a:r>
              <a:rPr lang="pt-BR" sz="2800" b="0" i="1" spc="-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spc="-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multitudinem</a:t>
            </a:r>
            <a:r>
              <a:rPr lang="pt-BR" sz="2800" b="0" i="1" spc="-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spc="-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miserationum</a:t>
            </a:r>
            <a:r>
              <a:rPr lang="pt-BR" sz="2800" b="0" i="1" spc="-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spc="-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tuarum</a:t>
            </a:r>
            <a:r>
              <a:rPr lang="pt-BR" sz="2800" b="0" i="1" spc="-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dele </a:t>
            </a:r>
            <a:r>
              <a:rPr lang="pt-BR" sz="2800" b="0" i="1" spc="-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iniquitatem</a:t>
            </a:r>
            <a:r>
              <a:rPr lang="pt-BR" sz="2800" b="0" i="1" spc="-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0" i="1" spc="-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meam</a:t>
            </a:r>
            <a:r>
              <a:rPr lang="pt-BR" sz="2800" b="0" i="1" spc="-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pt-BR" spc="-100" dirty="0" smtClean="0"/>
              <a:t>e segundo a imensidão das tuas </a:t>
            </a:r>
            <a:r>
              <a:rPr lang="pt-BR" u="sng" spc="-100" dirty="0" smtClean="0"/>
              <a:t>misericórdias</a:t>
            </a:r>
            <a:r>
              <a:rPr lang="pt-BR" spc="-100" dirty="0" smtClean="0"/>
              <a:t>, apaga a minha </a:t>
            </a:r>
            <a:r>
              <a:rPr lang="pt-BR" spc="-100" dirty="0" err="1" smtClean="0"/>
              <a:t>iniquidade</a:t>
            </a:r>
            <a:r>
              <a:rPr lang="pt-BR" spc="-100" dirty="0" smtClean="0"/>
              <a:t>.</a:t>
            </a:r>
          </a:p>
          <a:p>
            <a:pPr lvl="2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HEBRAICO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O salmista se inspira no pecado de Davi cometido com </a:t>
            </a:r>
            <a:r>
              <a:rPr lang="pt-BR" dirty="0" err="1" smtClean="0"/>
              <a:t>Betsabéia</a:t>
            </a:r>
            <a:r>
              <a:rPr lang="pt-BR" dirty="0" smtClean="0"/>
              <a:t> (cf. 2Sm 11) e na repreensão de Natã para elaborar a oração do rei suplicando a misericórdia divina.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Enquanto a linguagem latina possui um termo que indica o sentimento de aflição diante de uma necessidade, a linguagem semita possui diferentes acepções que devem ser analisados.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	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!n:x' </a:t>
            </a:r>
            <a:r>
              <a:rPr lang="pt-BR" dirty="0" smtClean="0">
                <a:solidFill>
                  <a:srgbClr val="00FFFF"/>
                </a:solidFill>
              </a:rPr>
              <a:t>	PIEDADE</a:t>
            </a:r>
            <a:endParaRPr lang="pt-BR" dirty="0" smtClean="0"/>
          </a:p>
          <a:p>
            <a:pPr lvl="1"/>
            <a:r>
              <a:rPr lang="pt-BR" dirty="0" smtClean="0"/>
              <a:t>Raiz utilizada 90x. </a:t>
            </a:r>
          </a:p>
          <a:p>
            <a:pPr lvl="1"/>
            <a:r>
              <a:rPr lang="pt-BR" dirty="0" smtClean="0"/>
              <a:t>Pode ser traduzido como “PIEDADE” e indica um amor de </a:t>
            </a:r>
            <a:r>
              <a:rPr lang="pt-BR" u="sng" dirty="0" smtClean="0">
                <a:solidFill>
                  <a:srgbClr val="FF0000"/>
                </a:solidFill>
              </a:rPr>
              <a:t>compaixão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Indica a ação gratuita de um superior que se abaixa em direção a um inferior que não tem direito. </a:t>
            </a:r>
          </a:p>
          <a:p>
            <a:pPr lvl="1"/>
            <a:r>
              <a:rPr lang="pt-BR" dirty="0" smtClean="0"/>
              <a:t>A gratuidade contribui para o bem-estar do outro e fortalece o relacionamento duradouro.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	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!n:x' </a:t>
            </a:r>
            <a:r>
              <a:rPr lang="pt-BR" dirty="0" smtClean="0">
                <a:solidFill>
                  <a:srgbClr val="00FFFF"/>
                </a:solidFill>
              </a:rPr>
              <a:t>	PIEDADE</a:t>
            </a:r>
            <a:endParaRPr lang="pt-BR" dirty="0" smtClean="0"/>
          </a:p>
          <a:p>
            <a:pPr lvl="1"/>
            <a:r>
              <a:rPr lang="pt-BR" dirty="0" smtClean="0"/>
              <a:t>Salmista pede que Deus venha gratuitamente ao seu encontro, reconhecendo que ele não pode ir ao encontro de Deus para obter o perdão do seu pecado.</a:t>
            </a:r>
          </a:p>
          <a:p>
            <a:pPr lvl="1">
              <a:buNone/>
            </a:pPr>
            <a:r>
              <a:rPr lang="pt-BR" dirty="0" smtClean="0"/>
              <a:t>  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MISERICÓRDIA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  <a:r>
              <a:rPr lang="pt-BR" u="sng" dirty="0" smtClean="0">
                <a:solidFill>
                  <a:srgbClr val="FF0000"/>
                </a:solidFill>
              </a:rPr>
              <a:t>gratuita</a:t>
            </a:r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	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rgbClr val="00FFFF"/>
                </a:solidFill>
                <a:latin typeface="Bwhebl" pitchFamily="18" charset="0"/>
              </a:rPr>
              <a:t>ds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,x, </a:t>
            </a:r>
            <a:r>
              <a:rPr lang="pt-BR" dirty="0" smtClean="0">
                <a:solidFill>
                  <a:srgbClr val="00FFFF"/>
                </a:solidFill>
              </a:rPr>
              <a:t>	FIDELIDADE</a:t>
            </a:r>
            <a:endParaRPr lang="pt-BR" dirty="0" smtClean="0"/>
          </a:p>
          <a:p>
            <a:pPr lvl="1"/>
            <a:r>
              <a:rPr lang="pt-BR" dirty="0" smtClean="0"/>
              <a:t>Raiz utilizada 245x (128 – Salmos). </a:t>
            </a:r>
          </a:p>
          <a:p>
            <a:pPr lvl="1"/>
            <a:r>
              <a:rPr lang="pt-BR" dirty="0" smtClean="0"/>
              <a:t>Pode ser traduzido como “FIDELIDADE” e indica um amor </a:t>
            </a:r>
            <a:r>
              <a:rPr lang="pt-BR" u="sng" dirty="0" smtClean="0">
                <a:solidFill>
                  <a:srgbClr val="FF0000"/>
                </a:solidFill>
              </a:rPr>
              <a:t>imutável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Relação entre duas partes iguais ou entre um superior e um inferior, algo estreito e estável estipulado mediante um pacto, uma aliança.</a:t>
            </a:r>
          </a:p>
          <a:p>
            <a:pPr lvl="1">
              <a:buNone/>
            </a:pPr>
            <a:r>
              <a:rPr lang="pt-BR" dirty="0" smtClean="0"/>
              <a:t>			Secular: pessoa </a:t>
            </a:r>
            <a:r>
              <a:rPr lang="pt-BR" dirty="0" smtClean="0">
                <a:sym typeface="Wingdings" pitchFamily="2" charset="2"/>
              </a:rPr>
              <a:t> pessoa.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			Teológica: Deus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pessoa.</a:t>
            </a:r>
          </a:p>
          <a:p>
            <a:pPr lvl="1">
              <a:buNone/>
            </a:pPr>
            <a:r>
              <a:rPr lang="pt-BR" dirty="0" smtClean="0"/>
              <a:t>			Religiosa: pessoa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	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rgbClr val="00FFFF"/>
                </a:solidFill>
                <a:latin typeface="Bwhebl" pitchFamily="18" charset="0"/>
              </a:rPr>
              <a:t>ds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,x, </a:t>
            </a:r>
            <a:r>
              <a:rPr lang="pt-BR" dirty="0" smtClean="0">
                <a:solidFill>
                  <a:srgbClr val="00FFFF"/>
                </a:solidFill>
              </a:rPr>
              <a:t>	FIDELIDADE</a:t>
            </a:r>
            <a:endParaRPr lang="pt-BR" dirty="0" smtClean="0"/>
          </a:p>
          <a:p>
            <a:pPr lvl="1"/>
            <a:r>
              <a:rPr lang="pt-BR" dirty="0" smtClean="0"/>
              <a:t>Este relacionamento entre duas partes tem como base a solidariedade.</a:t>
            </a:r>
          </a:p>
          <a:p>
            <a:pPr lvl="1"/>
            <a:r>
              <a:rPr lang="pt-BR" dirty="0" smtClean="0"/>
              <a:t>Socorro de uma das partes em dificuldade.</a:t>
            </a:r>
          </a:p>
          <a:p>
            <a:pPr lvl="1">
              <a:buNone/>
            </a:pPr>
            <a:endParaRPr lang="pt-BR" sz="1400" dirty="0" smtClean="0"/>
          </a:p>
          <a:p>
            <a:pPr lvl="1"/>
            <a:r>
              <a:rPr lang="pt-BR" dirty="0" smtClean="0"/>
              <a:t>Salmista reconhece que Deus permanece fiel ao compromisso assumido graças ao seu amor, ele porém não conseguiu realizar esta fidelidade.</a:t>
            </a:r>
          </a:p>
          <a:p>
            <a:pPr lvl="1">
              <a:buNone/>
            </a:pPr>
            <a:r>
              <a:rPr lang="pt-BR" sz="1600" dirty="0" smtClean="0"/>
              <a:t>  </a:t>
            </a:r>
            <a:endParaRPr lang="pt-BR" sz="1100" dirty="0" smtClean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MISERICÓRDIA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  <a:r>
              <a:rPr lang="pt-BR" u="sng" dirty="0" smtClean="0">
                <a:solidFill>
                  <a:srgbClr val="FF0000"/>
                </a:solidFill>
              </a:rPr>
              <a:t>Aliança</a:t>
            </a:r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	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rgbClr val="00FFFF"/>
                </a:solidFill>
                <a:latin typeface="Bwhebl" pitchFamily="18" charset="0"/>
              </a:rPr>
              <a:t>~ymix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]r: </a:t>
            </a:r>
            <a:r>
              <a:rPr lang="pt-BR" dirty="0" smtClean="0">
                <a:solidFill>
                  <a:srgbClr val="00FFFF"/>
                </a:solidFill>
              </a:rPr>
              <a:t>	TERNURA</a:t>
            </a:r>
            <a:endParaRPr lang="pt-BR" dirty="0" smtClean="0"/>
          </a:p>
          <a:p>
            <a:pPr lvl="1"/>
            <a:r>
              <a:rPr lang="pt-BR" dirty="0" smtClean="0"/>
              <a:t>Raiz utilizada 39x.</a:t>
            </a:r>
          </a:p>
          <a:p>
            <a:pPr lvl="1"/>
            <a:r>
              <a:rPr lang="pt-BR" dirty="0" smtClean="0"/>
              <a:t>Pode ser traduzido como “TERNURA” e indica um amor </a:t>
            </a:r>
            <a:r>
              <a:rPr lang="pt-BR" u="sng" dirty="0" smtClean="0">
                <a:solidFill>
                  <a:srgbClr val="FF0000"/>
                </a:solidFill>
              </a:rPr>
              <a:t>profundo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Indica o amor profundo que tem raízes em algum vínculo natural e de proximidade.</a:t>
            </a:r>
          </a:p>
          <a:p>
            <a:pPr lvl="1">
              <a:buNone/>
            </a:pPr>
            <a:r>
              <a:rPr lang="pt-BR" sz="4000" b="0" dirty="0" smtClean="0">
                <a:solidFill>
                  <a:srgbClr val="FFFF00"/>
                </a:solidFill>
                <a:latin typeface="Bwhebl" pitchFamily="18" charset="0"/>
              </a:rPr>
              <a:t>	</a:t>
            </a:r>
            <a:r>
              <a:rPr lang="pt-BR" sz="4000" b="0" dirty="0" err="1" smtClean="0">
                <a:solidFill>
                  <a:srgbClr val="FFFF00"/>
                </a:solidFill>
                <a:latin typeface="Bwhebl" pitchFamily="18" charset="0"/>
              </a:rPr>
              <a:t>ds</a:t>
            </a:r>
            <a:r>
              <a:rPr lang="pt-BR" sz="4000" b="0" dirty="0" smtClean="0">
                <a:solidFill>
                  <a:srgbClr val="FFFF00"/>
                </a:solidFill>
                <a:latin typeface="Bwhebl" pitchFamily="18" charset="0"/>
              </a:rPr>
              <a:t>,x,</a:t>
            </a:r>
            <a:r>
              <a:rPr lang="pt-BR" dirty="0" smtClean="0">
                <a:solidFill>
                  <a:srgbClr val="FFFF00"/>
                </a:solidFill>
              </a:rPr>
              <a:t>  	</a:t>
            </a:r>
            <a:r>
              <a:rPr lang="pt-BR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pt-BR" dirty="0" smtClean="0">
                <a:solidFill>
                  <a:srgbClr val="FFFF00"/>
                </a:solidFill>
              </a:rPr>
              <a:t>escolha permanente, </a:t>
            </a:r>
          </a:p>
          <a:p>
            <a:pPr lvl="1">
              <a:buNone/>
            </a:pPr>
            <a:r>
              <a:rPr lang="pt-BR" dirty="0" smtClean="0">
                <a:solidFill>
                  <a:srgbClr val="FFFF00"/>
                </a:solidFill>
              </a:rPr>
              <a:t>	</a:t>
            </a:r>
            <a:r>
              <a:rPr lang="pt-BR" sz="3600" b="0" dirty="0" err="1" smtClean="0">
                <a:solidFill>
                  <a:srgbClr val="FFFF00"/>
                </a:solidFill>
                <a:latin typeface="Bwhebl" pitchFamily="18" charset="0"/>
              </a:rPr>
              <a:t>~ymix</a:t>
            </a:r>
            <a:r>
              <a:rPr lang="pt-BR" sz="3600" b="0" dirty="0" smtClean="0">
                <a:solidFill>
                  <a:srgbClr val="FFFF00"/>
                </a:solidFill>
                <a:latin typeface="Bwhebl" pitchFamily="18" charset="0"/>
              </a:rPr>
              <a:t>]r;</a:t>
            </a:r>
            <a:r>
              <a:rPr lang="pt-BR" dirty="0" smtClean="0">
                <a:solidFill>
                  <a:srgbClr val="FFFF00"/>
                </a:solidFill>
              </a:rPr>
              <a:t> 	</a:t>
            </a:r>
            <a:r>
              <a:rPr lang="pt-BR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pt-BR" dirty="0" smtClean="0">
                <a:solidFill>
                  <a:srgbClr val="FFFF00"/>
                </a:solidFill>
              </a:rPr>
              <a:t>algo natural e espontâneo.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	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rgbClr val="00FFFF"/>
                </a:solidFill>
                <a:latin typeface="Bwhebl" pitchFamily="18" charset="0"/>
              </a:rPr>
              <a:t>~ymix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]r: </a:t>
            </a:r>
            <a:r>
              <a:rPr lang="pt-BR" dirty="0" smtClean="0">
                <a:solidFill>
                  <a:srgbClr val="00FFFF"/>
                </a:solidFill>
              </a:rPr>
              <a:t>	TERNURA</a:t>
            </a:r>
            <a:endParaRPr lang="pt-BR" dirty="0" smtClean="0"/>
          </a:p>
          <a:p>
            <a:pPr lvl="1"/>
            <a:r>
              <a:rPr lang="pt-BR" dirty="0" smtClean="0"/>
              <a:t>Singular = ventre materno, </a:t>
            </a:r>
          </a:p>
          <a:p>
            <a:pPr lvl="1"/>
            <a:r>
              <a:rPr lang="pt-BR" dirty="0" smtClean="0"/>
              <a:t>Plural = as vísceras como centro da emoção (cf. </a:t>
            </a:r>
            <a:r>
              <a:rPr lang="pt-BR" dirty="0" err="1" smtClean="0"/>
              <a:t>Gn</a:t>
            </a:r>
            <a:r>
              <a:rPr lang="pt-BR" dirty="0" smtClean="0"/>
              <a:t> 43,30).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 termo se refere ao amor que deixou uma “</a:t>
            </a:r>
            <a:r>
              <a:rPr lang="pt-BR" u="sng" dirty="0" smtClean="0">
                <a:solidFill>
                  <a:srgbClr val="FF0000"/>
                </a:solidFill>
              </a:rPr>
              <a:t>marca</a:t>
            </a:r>
            <a:r>
              <a:rPr lang="pt-BR" dirty="0" smtClean="0"/>
              <a:t>” indelével no ventre ou nas vísceras maternas. </a:t>
            </a:r>
          </a:p>
          <a:p>
            <a:pPr lvl="1"/>
            <a:r>
              <a:rPr lang="pt-BR" dirty="0" smtClean="0"/>
              <a:t>Mostra o sentimento profundo e apaixonado de uma mãe pelos seus filhos (cf. Is 49,15).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	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rgbClr val="00FFFF"/>
                </a:solidFill>
                <a:latin typeface="Bwhebl" pitchFamily="18" charset="0"/>
              </a:rPr>
              <a:t>~ymix</a:t>
            </a:r>
            <a:r>
              <a:rPr lang="pt-BR" sz="4400" b="0" dirty="0" smtClean="0">
                <a:solidFill>
                  <a:srgbClr val="00FFFF"/>
                </a:solidFill>
                <a:latin typeface="Bwhebl" pitchFamily="18" charset="0"/>
              </a:rPr>
              <a:t>]r: </a:t>
            </a:r>
            <a:r>
              <a:rPr lang="pt-BR" dirty="0" smtClean="0">
                <a:solidFill>
                  <a:srgbClr val="00FFFF"/>
                </a:solidFill>
              </a:rPr>
              <a:t>	TERNURA</a:t>
            </a:r>
            <a:endParaRPr lang="pt-BR" dirty="0" smtClean="0"/>
          </a:p>
          <a:p>
            <a:pPr lvl="1"/>
            <a:r>
              <a:rPr lang="pt-BR" dirty="0" smtClean="0"/>
              <a:t>Salmista evoca a proximidade de Deus que não abandona seus filhos.</a:t>
            </a:r>
          </a:p>
          <a:p>
            <a:pPr lvl="1"/>
            <a:r>
              <a:rPr lang="pt-BR" dirty="0" smtClean="0"/>
              <a:t>Este sentimento materno vem de dentro para fora e está sempre presente, é natural.  </a:t>
            </a:r>
          </a:p>
          <a:p>
            <a:pPr lvl="1">
              <a:buNone/>
            </a:pPr>
            <a:r>
              <a:rPr lang="pt-BR" sz="3600" b="0" dirty="0" smtClean="0">
                <a:latin typeface="Bwhebl" pitchFamily="18" charset="0"/>
              </a:rPr>
              <a:t>  </a:t>
            </a:r>
            <a:r>
              <a:rPr lang="pt-BR" sz="3600" b="0" dirty="0" err="1" smtClean="0">
                <a:latin typeface="Bwhebl" pitchFamily="18" charset="0"/>
              </a:rPr>
              <a:t>~ymix</a:t>
            </a:r>
            <a:r>
              <a:rPr lang="pt-BR" sz="3600" b="0" dirty="0" smtClean="0">
                <a:latin typeface="Bwhebl" pitchFamily="18" charset="0"/>
              </a:rPr>
              <a:t>]r: </a:t>
            </a:r>
            <a:r>
              <a:rPr lang="pt-BR" dirty="0" smtClean="0"/>
              <a:t>e </a:t>
            </a:r>
            <a:r>
              <a:rPr lang="pt-BR" sz="3600" b="0" dirty="0" smtClean="0">
                <a:latin typeface="Bwhebl" pitchFamily="18" charset="0"/>
              </a:rPr>
              <a:t>!n:x'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traços de </a:t>
            </a:r>
            <a:r>
              <a:rPr lang="pt-BR" dirty="0" smtClean="0">
                <a:solidFill>
                  <a:srgbClr val="00FF00"/>
                </a:solidFill>
              </a:rPr>
              <a:t>antropomorfismo</a:t>
            </a:r>
            <a:r>
              <a:rPr lang="pt-BR" dirty="0" smtClean="0"/>
              <a:t>.</a:t>
            </a:r>
          </a:p>
          <a:p>
            <a:pPr lvl="1"/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MISERICÓRDIA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  <a:r>
              <a:rPr lang="pt-BR" u="sng" dirty="0" smtClean="0">
                <a:solidFill>
                  <a:srgbClr val="FF0000"/>
                </a:solidFill>
              </a:rPr>
              <a:t>sentimento</a:t>
            </a:r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pPr>
              <a:buNone/>
            </a:pPr>
            <a:r>
              <a:rPr lang="pt-BR" dirty="0" smtClean="0"/>
              <a:t>	</a:t>
            </a:r>
            <a:r>
              <a:rPr lang="pt-BR" sz="4400" b="0" dirty="0" smtClean="0">
                <a:latin typeface="Bwhebl" pitchFamily="18" charset="0"/>
              </a:rPr>
              <a:t>!n:x' </a:t>
            </a:r>
            <a:r>
              <a:rPr lang="pt-BR" dirty="0" smtClean="0"/>
              <a:t>	 </a:t>
            </a:r>
            <a:r>
              <a:rPr lang="pt-BR" i="1" dirty="0" smtClean="0"/>
              <a:t>piedade</a:t>
            </a:r>
            <a:r>
              <a:rPr lang="pt-BR" dirty="0" smtClean="0"/>
              <a:t>	    misericórdia – gratuita</a:t>
            </a:r>
          </a:p>
          <a:p>
            <a:pPr>
              <a:buNone/>
            </a:pPr>
            <a:r>
              <a:rPr lang="pt-BR" dirty="0" smtClean="0"/>
              <a:t> 	</a:t>
            </a:r>
            <a:r>
              <a:rPr lang="pt-BR" sz="4400" b="0" dirty="0" err="1" smtClean="0">
                <a:latin typeface="Bwhebl" pitchFamily="18" charset="0"/>
              </a:rPr>
              <a:t>ds</a:t>
            </a:r>
            <a:r>
              <a:rPr lang="pt-BR" sz="4400" b="0" dirty="0" smtClean="0">
                <a:latin typeface="Bwhebl" pitchFamily="18" charset="0"/>
              </a:rPr>
              <a:t>,x,</a:t>
            </a:r>
            <a:r>
              <a:rPr lang="pt-BR" dirty="0" smtClean="0"/>
              <a:t> 	 </a:t>
            </a:r>
            <a:r>
              <a:rPr lang="pt-BR" i="1" dirty="0" smtClean="0"/>
              <a:t>fidelidade</a:t>
            </a:r>
            <a:r>
              <a:rPr lang="pt-BR" dirty="0" smtClean="0"/>
              <a:t>   misericórdia – Aliança</a:t>
            </a:r>
          </a:p>
          <a:p>
            <a:pPr>
              <a:buNone/>
            </a:pPr>
            <a:r>
              <a:rPr lang="pt-BR" dirty="0" smtClean="0"/>
              <a:t> 	</a:t>
            </a:r>
            <a:r>
              <a:rPr lang="pt-BR" sz="4400" b="0" dirty="0" err="1" smtClean="0">
                <a:latin typeface="Bwhebl" pitchFamily="18" charset="0"/>
              </a:rPr>
              <a:t>~ymix</a:t>
            </a:r>
            <a:r>
              <a:rPr lang="pt-BR" sz="4400" b="0" dirty="0" smtClean="0">
                <a:latin typeface="Bwhebl" pitchFamily="18" charset="0"/>
              </a:rPr>
              <a:t>]r:</a:t>
            </a:r>
            <a:r>
              <a:rPr lang="pt-BR" dirty="0" smtClean="0"/>
              <a:t>  	 </a:t>
            </a:r>
            <a:r>
              <a:rPr lang="pt-BR" i="1" dirty="0" smtClean="0"/>
              <a:t>ternura</a:t>
            </a:r>
            <a:r>
              <a:rPr lang="pt-BR" dirty="0" smtClean="0"/>
              <a:t>  	    misericórdia – sentimento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43182"/>
            <a:ext cx="7286208" cy="2301240"/>
          </a:xfrm>
          <a:noFill/>
        </p:spPr>
        <p:txBody>
          <a:bodyPr>
            <a:normAutofit fontScale="90000"/>
          </a:bodyPr>
          <a:lstStyle/>
          <a:p>
            <a:r>
              <a:rPr lang="pt-BR" sz="6000" dirty="0" smtClean="0"/>
              <a:t>Introdução</a:t>
            </a:r>
            <a:br>
              <a:rPr lang="pt-BR" sz="6000" dirty="0" smtClean="0"/>
            </a:br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4400" dirty="0" smtClean="0"/>
              <a:t>jubileu da misericórdia</a:t>
            </a:r>
            <a:endParaRPr lang="pt-BR" sz="6000" dirty="0"/>
          </a:p>
        </p:txBody>
      </p:sp>
      <p:pic>
        <p:nvPicPr>
          <p:cNvPr id="72706" name="Picture 2" descr="http://www.tengoseddeti.org/wp-content/uploads/2015/12/oracion_anodelamisericordia_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85918" cy="264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ANÁLISE TERMINOLÓGICA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Deus é misericordioso:</a:t>
            </a:r>
          </a:p>
          <a:p>
            <a:pPr lvl="1"/>
            <a:r>
              <a:rPr lang="pt-BR" dirty="0" smtClean="0">
                <a:solidFill>
                  <a:srgbClr val="00FFFF"/>
                </a:solidFill>
              </a:rPr>
              <a:t>Gratuitamente</a:t>
            </a:r>
            <a:r>
              <a:rPr lang="pt-BR" dirty="0" smtClean="0"/>
              <a:t> vem ao encontro da humanidade, </a:t>
            </a:r>
          </a:p>
          <a:p>
            <a:pPr lvl="1"/>
            <a:r>
              <a:rPr lang="pt-BR" dirty="0" smtClean="0"/>
              <a:t>É o Criador que tem dentro de si um </a:t>
            </a:r>
            <a:r>
              <a:rPr lang="pt-BR" dirty="0" smtClean="0">
                <a:solidFill>
                  <a:srgbClr val="00FFFF"/>
                </a:solidFill>
              </a:rPr>
              <a:t>sentimento</a:t>
            </a:r>
            <a:r>
              <a:rPr lang="pt-BR" dirty="0" smtClean="0"/>
              <a:t> gerador de vida,</a:t>
            </a:r>
          </a:p>
          <a:p>
            <a:pPr lvl="1"/>
            <a:r>
              <a:rPr lang="pt-BR" dirty="0" smtClean="0"/>
              <a:t>E o Redentor que permanece no amor fiel à </a:t>
            </a:r>
            <a:r>
              <a:rPr lang="pt-BR" dirty="0" smtClean="0">
                <a:solidFill>
                  <a:srgbClr val="00FFFF"/>
                </a:solidFill>
              </a:rPr>
              <a:t>Aliança</a:t>
            </a:r>
            <a:r>
              <a:rPr lang="pt-BR" dirty="0" smtClean="0"/>
              <a:t> estabelecida com o homem.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PENTATEUCO</a:t>
            </a:r>
            <a:endParaRPr lang="pt-BR" dirty="0" smtClean="0"/>
          </a:p>
        </p:txBody>
      </p:sp>
      <p:pic>
        <p:nvPicPr>
          <p:cNvPr id="36866" name="Picture 2" descr="http://www.evangelhoperdido.com.br/wp-content/uploads/2014/04/5mar2013-cena-da-serie-a-biblia-em-que-moises-recebe-as-tabuas-com-os-dez-mandamentos-1362528139281_956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7984" y="3214686"/>
            <a:ext cx="696601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PENTATEUCO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Os livros do início, da libertação e da Lei:</a:t>
            </a:r>
          </a:p>
          <a:p>
            <a:pPr lvl="1"/>
            <a:r>
              <a:rPr lang="pt-BR" dirty="0" smtClean="0"/>
              <a:t>Gênesis, Êxodo, </a:t>
            </a:r>
            <a:r>
              <a:rPr lang="pt-BR" dirty="0" err="1" smtClean="0"/>
              <a:t>Levítico</a:t>
            </a:r>
            <a:r>
              <a:rPr lang="pt-BR" dirty="0" smtClean="0"/>
              <a:t>, Números e Deuteronômio.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Não usam, inicialmente, os termos da misericórdia.</a:t>
            </a:r>
          </a:p>
          <a:p>
            <a:pPr lvl="1"/>
            <a:r>
              <a:rPr lang="pt-BR" dirty="0" smtClean="0"/>
              <a:t>Apresentam a ação de Deus com características de gratuidade, benevolência e bondade.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PENTATEUCO – Gênesis 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>
                <a:solidFill>
                  <a:srgbClr val="00FFFF"/>
                </a:solidFill>
              </a:rPr>
              <a:t>Poema sacerdotal </a:t>
            </a:r>
            <a:r>
              <a:rPr lang="pt-BR" dirty="0" smtClean="0"/>
              <a:t>(cf. </a:t>
            </a:r>
            <a:r>
              <a:rPr lang="pt-BR" dirty="0" err="1" smtClean="0"/>
              <a:t>Gn</a:t>
            </a:r>
            <a:r>
              <a:rPr lang="pt-BR" dirty="0" smtClean="0"/>
              <a:t> 1,1–2,4a): </a:t>
            </a:r>
          </a:p>
          <a:p>
            <a:pPr lvl="1"/>
            <a:r>
              <a:rPr lang="pt-BR" dirty="0" smtClean="0"/>
              <a:t>Cada elemento criado por Deus era definido como algo </a:t>
            </a:r>
            <a:r>
              <a:rPr lang="pt-BR" sz="3800" b="0" dirty="0" err="1" smtClean="0">
                <a:latin typeface="Bwhebl" pitchFamily="18" charset="0"/>
              </a:rPr>
              <a:t>bAj</a:t>
            </a:r>
            <a:r>
              <a:rPr lang="pt-BR" dirty="0" smtClean="0"/>
              <a:t> (bom). </a:t>
            </a:r>
          </a:p>
          <a:p>
            <a:pPr lvl="1"/>
            <a:r>
              <a:rPr lang="pt-BR" dirty="0" smtClean="0"/>
              <a:t>Ser humano é denominado </a:t>
            </a:r>
            <a:r>
              <a:rPr lang="pt-BR" sz="3900" b="0" dirty="0" err="1" smtClean="0">
                <a:latin typeface="Bwhebl" pitchFamily="18" charset="0"/>
              </a:rPr>
              <a:t>bAj-hNEhi</a:t>
            </a:r>
            <a:r>
              <a:rPr lang="pt-BR" sz="3900" b="0" dirty="0" smtClean="0">
                <a:latin typeface="Bwhebl" pitchFamily="18" charset="0"/>
              </a:rPr>
              <a:t> </a:t>
            </a:r>
            <a:r>
              <a:rPr lang="pt-BR" dirty="0" smtClean="0"/>
              <a:t>(muito bom). </a:t>
            </a:r>
          </a:p>
          <a:p>
            <a:pPr lvl="1"/>
            <a:r>
              <a:rPr lang="pt-BR" dirty="0" smtClean="0"/>
              <a:t>A preocupação divina é a vida, vista como algo bom e recebido gratuitamente.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 misericórdia se manifesta mediante a vida.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PENTATEUCO – Gênesis </a:t>
            </a:r>
          </a:p>
          <a:p>
            <a:r>
              <a:rPr lang="pt-BR" dirty="0" smtClean="0">
                <a:solidFill>
                  <a:srgbClr val="00FFFF"/>
                </a:solidFill>
              </a:rPr>
              <a:t>Pecado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Mesmo após a desobediência (cf. </a:t>
            </a:r>
            <a:r>
              <a:rPr lang="pt-BR" dirty="0" err="1" smtClean="0"/>
              <a:t>Gn</a:t>
            </a:r>
            <a:r>
              <a:rPr lang="pt-BR" dirty="0" smtClean="0"/>
              <a:t> 3,15), o fratricídio (cf. </a:t>
            </a:r>
            <a:r>
              <a:rPr lang="pt-BR" dirty="0" err="1" smtClean="0"/>
              <a:t>Gn</a:t>
            </a:r>
            <a:r>
              <a:rPr lang="pt-BR" dirty="0" smtClean="0"/>
              <a:t> 4,15) e o dilúvio (cf. </a:t>
            </a:r>
            <a:r>
              <a:rPr lang="pt-BR" dirty="0" err="1" smtClean="0"/>
              <a:t>Gn</a:t>
            </a:r>
            <a:r>
              <a:rPr lang="pt-BR" dirty="0" smtClean="0"/>
              <a:t> 9,1), Deus continua preocupando-se benevolente com a vida.</a:t>
            </a:r>
          </a:p>
          <a:p>
            <a:pPr lvl="1"/>
            <a:r>
              <a:rPr lang="pt-BR" dirty="0" smtClean="0"/>
              <a:t>O dom gratuito da vida deve ser protegido e garantido.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PENTATEUCO – Gênesis </a:t>
            </a:r>
          </a:p>
          <a:p>
            <a:r>
              <a:rPr lang="pt-BR" dirty="0" smtClean="0">
                <a:solidFill>
                  <a:srgbClr val="00FFFF"/>
                </a:solidFill>
              </a:rPr>
              <a:t>Patriarcas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Chamado de Abraão (cf. </a:t>
            </a:r>
            <a:r>
              <a:rPr lang="pt-BR" dirty="0" err="1" smtClean="0"/>
              <a:t>Gn</a:t>
            </a:r>
            <a:r>
              <a:rPr lang="pt-BR" dirty="0" smtClean="0"/>
              <a:t> 12,1-3): outra iniciativa divina caracterizada pela benevolência. </a:t>
            </a:r>
          </a:p>
          <a:p>
            <a:pPr lvl="1"/>
            <a:r>
              <a:rPr lang="pt-BR" dirty="0" smtClean="0"/>
              <a:t>A bênção divina é para Abraão (símbolo do seu povo), mas prepara a grande revelação no Êxodo.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PENTATEUCO – Êxodo</a:t>
            </a:r>
          </a:p>
          <a:p>
            <a:r>
              <a:rPr lang="pt-BR" dirty="0" smtClean="0">
                <a:solidFill>
                  <a:srgbClr val="00FFFF"/>
                </a:solidFill>
              </a:rPr>
              <a:t>Êxodo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Momento histórico preciso.</a:t>
            </a:r>
          </a:p>
          <a:p>
            <a:pPr lvl="1"/>
            <a:r>
              <a:rPr lang="pt-BR" dirty="0" smtClean="0"/>
              <a:t>Deus vem ao encontro de um povo necessitado.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Deus demonstra misericórdia como amor (liberdade e vida).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PENTATEUCO – Êxodo</a:t>
            </a:r>
          </a:p>
          <a:p>
            <a:r>
              <a:rPr lang="pt-BR" dirty="0" smtClean="0">
                <a:solidFill>
                  <a:srgbClr val="00FFFF"/>
                </a:solidFill>
              </a:rPr>
              <a:t>Aliança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Ao longo do caminho no deserto, Deus estabelece com este povo escolhido, mediante Moisés, uma </a:t>
            </a:r>
            <a:r>
              <a:rPr lang="pt-BR" sz="3600" b="0" dirty="0" err="1" smtClean="0">
                <a:latin typeface="Bwhebl" pitchFamily="18" charset="0"/>
              </a:rPr>
              <a:t>tyrIB</a:t>
            </a:r>
            <a:r>
              <a:rPr lang="pt-BR" sz="3600" b="0" dirty="0" smtClean="0">
                <a:latin typeface="Bwhebl" pitchFamily="18" charset="0"/>
              </a:rPr>
              <a:t>.</a:t>
            </a:r>
            <a:r>
              <a:rPr lang="pt-BR" dirty="0" smtClean="0"/>
              <a:t> (Aliança – cf. Ex 19–24).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Pecado atrapalha a sintonia entre o Criador e a criatura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bezerro de ouro e a quebra das tábuas da Lei (cf. Ex 32,1-20).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 lvl="2" algn="r"/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!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oa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'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rv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&lt;a]-ta,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yti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N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O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;w&gt; </a:t>
            </a:r>
          </a:p>
          <a:p>
            <a:pPr lvl="2" algn="r"/>
            <a:r>
              <a:rPr lang="pt-BR" dirty="0" smtClean="0"/>
              <a:t>Terei </a:t>
            </a:r>
            <a:r>
              <a:rPr lang="pt-BR" u="sng" dirty="0" smtClean="0"/>
              <a:t>misericórdia</a:t>
            </a:r>
            <a:r>
              <a:rPr lang="pt-BR" dirty="0" smtClean="0"/>
              <a:t> (piedade) de quem eu tiver </a:t>
            </a:r>
            <a:r>
              <a:rPr lang="pt-BR" u="sng" dirty="0" smtClean="0"/>
              <a:t>misericórdia</a:t>
            </a:r>
            <a:r>
              <a:rPr lang="pt-BR" dirty="0" smtClean="0"/>
              <a:t> (piedade), </a:t>
            </a:r>
          </a:p>
          <a:p>
            <a:pPr lvl="2" algn="r"/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~x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e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(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r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:a]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rv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&lt;a]-ta,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yTi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m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r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Iw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 </a:t>
            </a:r>
          </a:p>
          <a:p>
            <a:pPr lvl="2" algn="r"/>
            <a:r>
              <a:rPr lang="pt-BR" dirty="0" smtClean="0"/>
              <a:t>e terei </a:t>
            </a:r>
            <a:r>
              <a:rPr lang="pt-BR" u="sng" dirty="0" smtClean="0"/>
              <a:t>misericórdia</a:t>
            </a:r>
            <a:r>
              <a:rPr lang="pt-BR" dirty="0" smtClean="0"/>
              <a:t> (ternura) de quem eu tiver </a:t>
            </a:r>
            <a:r>
              <a:rPr lang="pt-BR" u="sng" dirty="0" smtClean="0"/>
              <a:t>misericórdia</a:t>
            </a:r>
            <a:r>
              <a:rPr lang="pt-BR" dirty="0" smtClean="0"/>
              <a:t> (ternura). </a:t>
            </a:r>
          </a:p>
          <a:p>
            <a:pPr lvl="2" algn="r"/>
            <a:r>
              <a:rPr lang="pt-BR" dirty="0" smtClean="0"/>
              <a:t>(Ex 33,19)</a:t>
            </a:r>
          </a:p>
          <a:p>
            <a:endParaRPr lang="pt-BR" dirty="0" smtClean="0"/>
          </a:p>
          <a:p>
            <a:r>
              <a:rPr lang="pt-BR" dirty="0" smtClean="0"/>
              <a:t>Aliança está rompida. </a:t>
            </a:r>
          </a:p>
          <a:p>
            <a:pPr lvl="1"/>
            <a:r>
              <a:rPr lang="pt-BR" dirty="0" smtClean="0"/>
              <a:t>Deus é soberano e livre para usar de misericórdia.</a:t>
            </a:r>
          </a:p>
          <a:p>
            <a:pPr lvl="1"/>
            <a:r>
              <a:rPr lang="pt-BR" dirty="0" smtClean="0"/>
              <a:t>A </a:t>
            </a:r>
            <a:r>
              <a:rPr lang="pt-BR" u="sng" dirty="0" smtClean="0">
                <a:solidFill>
                  <a:srgbClr val="FF0000"/>
                </a:solidFill>
              </a:rPr>
              <a:t>gratuidade</a:t>
            </a:r>
            <a:r>
              <a:rPr lang="pt-BR" dirty="0" smtClean="0"/>
              <a:t> e o </a:t>
            </a:r>
            <a:r>
              <a:rPr lang="pt-BR" u="sng" dirty="0" smtClean="0">
                <a:solidFill>
                  <a:srgbClr val="FF0000"/>
                </a:solidFill>
              </a:rPr>
              <a:t>sentimento</a:t>
            </a:r>
            <a:r>
              <a:rPr lang="pt-BR" dirty="0" smtClean="0"/>
              <a:t> divinos.</a:t>
            </a:r>
          </a:p>
          <a:p>
            <a:pPr lvl="1"/>
            <a:r>
              <a:rPr lang="pt-BR" dirty="0" smtClean="0"/>
              <a:t>O povo não merece, mas deve conhecer (relacionar) a Deus de modo sincero.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Percebe a necessidade da misericórdia/bondade quando corre o risco de perdê-las!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INTRODUÇÃO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dirty="0" err="1" smtClean="0"/>
              <a:t>Misericordiae</a:t>
            </a:r>
            <a:r>
              <a:rPr lang="pt-BR" dirty="0" smtClean="0"/>
              <a:t> </a:t>
            </a:r>
            <a:r>
              <a:rPr lang="pt-BR" dirty="0" err="1" smtClean="0"/>
              <a:t>Vultus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Jubileu</a:t>
            </a:r>
          </a:p>
          <a:p>
            <a:r>
              <a:rPr lang="pt-BR" dirty="0" smtClean="0"/>
              <a:t>Porta Santa</a:t>
            </a:r>
          </a:p>
        </p:txBody>
      </p:sp>
      <p:sp>
        <p:nvSpPr>
          <p:cNvPr id="2050" name="AutoShape 2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AAAQABAAD/2wCEAAkGBhQSERUUExIVFBQWFBUYFxcUFxcWFxcYFRcYFxcVFxQXHCYeFxojGRUUHy8gIycpLCwsFR4xNTAqNSYrLCkBCQoKDgwOFw8PGiwcHCQpLCwpKSwpKSwpKSwpKSwsLCwpLCkpLCkpKSwpLCkpKSksLCkpLCwsLCwsLCwsLCwsKf/AABEIALcBEwMBIgACEQEDEQH/xAAbAAACAgMBAAAAAAAAAAAAAAADBAIFAAEGB//EAD8QAAIBAgQDBgQFAwMDAwUAAAECEQADBBIhMQVBURMiYXGBkQYyofAjQrHB0RRS4TNi8RVygqKywiRDU3OS/8QAGAEAAwEBAAAAAAAAAAAAAAAAAAECAwT/xAAgEQEBAQACAgIDAQAAAAAAAAAAARECMRIhA0IyQWFR/9oADAMBAAIRAxEAPwBGy9P4e8KqLVynbZrgsd8XVt6btXKqMPdp+zcmiUWLO21FApRGphGq4ijBaxhWC7WyKaWpqa3KA7a1INQBjUWuViittTAQNbzVvLWitINmtCog0RBQGwKxq0xrQamEhcismoFqzekEwaxiKiLZrHSmEmIilnOtFK1EJSNpGrO0qfZzQzYoDehrRt1rKa2xpAFrVDZaOWrIFIy1QY0xctdKXe2RSMMmgOxFFoTUqpDt6yosBWVJubtPTVpqVCztRbbRVpWNm7VhbHSqezcqyssahSysE04j1W2btMrcq5U2HkNb7SlkY1LtYqtTgqHWiiKXtsDU4oIwErBQhdreemBoFaitDapA0yRZa2BW62VoCLGhA0XLWmWgIEVtawpWiKRjq1Y1DVaxmjemSTLQilDuY9F3dR60I8btcsx8h/NLYeUyLkVtjNKtj25JvtrP6bVgusR3tPKP3NLRhqKGT1pdbcknM/LSYHsKOrLuDI8TQAmWsURQ8ZxELByHJMMQfl13I6Uw9ug2oqFwVuhXGNACdKVupTOahuaiqhAzWU0VFZSxWuEt4krVhh8WrVXWrc70yLArS4yi1tWp2p20SKo7V9lOlWuE4kDvoaixpKtLN2mrQpGzB2NMAkUoKfV6l2c0C0/WjyKtLESKn2lCFS7UCgDC5NaqBcb1E3xTI2gNGRoqsPFANIJPtQX4w/K36z+1HlB41egCtlK5k4++ZkhfIfzS5e6295j6wPSKPODwdTcdV3IHmQKWvcTtKJLj01/SqROEA76+eppu3wUATv70bRkSvfEKAd1Wb0j9aVb4gfkgH/dJ/imrmFgbUtfw45qf2qbaqSEU43fb8wj/AGLQbhdjqWb1NOWcIAe6x592Ouu280zbMbjynSl2fStTAk+dG/oiOfvVgzD3qeSdKMGudt28VaJNtheQn/Tc5WA/2XP2afOmsB8R27j5Gm3dG9u4Mr/+PJ/ME1ef0/pVbxT4dt31yugfp1HiG3Bqknu0DaD351tL+UgSP3rjWtYrBnuE37P9lww4/wC25z8m96scB8RW8RIBIcfMjjK6+nMeIkUv6P4v73emIgg6N9Qeoo3DbeW2FBJCjSd8vIE841HpVQuJ3129/LXepcK4p+N2ZO8x+31B96JTsXbTQXaaO1ygu1Ophd6E5olxaWuMamriJasqBesqTcMboUSSAPExQLXHrJaO0G8c4965JxdvmTJ/QeQrouA8EDWr1plXMbZZWKyZHIHceHrXVeMk9uacrb6dKFoqW65/4KxpuL2bH5XCg+B/iK763wTK8bjl0J6VjymXGvG7NV+Fwl0/IGPpVthVubOoHqKbFpuZ06cqkE2Ma1KkWaP8UJ8UeQjzpy1YncU0cIPQxTwtVK9pz+lTFhjzJq0SwOc+1GuL0+5p+I8lZawJO804vDAR40zaXUCm1w8jnVTim8lYcFEaD6VJMMI1iasxhxzifGpIqGegp+KfJTthZ5T6Vu3gFOpA36VZNaA2JHgaUuXSDEe23r0ow9bHDhvMHoK2vD25EEeII1o42B5df+KkcSIp5C2k7mEfovoaF/RXP7J9RVmG9a0+JA2PpSyDaqLuBJ3tt6fyKE1l02adu64/cir+3fkDnP3tWNdG2k9Jo8Yfk5l8Qv5kG/5K2mISdD76VeX7ANIYrAaaR9+NTZVSwA6/f70MyNyf0pS7h3Q6EDyP7UIY9gYIJjmKnVYVvKWDhpAHeGhbUeewNcxxDhouNm3jYiQy+TDWu4XEId5HnJHlt40K9grZGiqR4US4LNcbh712IbEdyNyi9p4gvt65Z8aw8YyuptmCseOk8yfED3q5u4BQSQgnafWqri+BVVa5l05nzI2HMzHKnLLU2WO9t4rMoYbMAR5ETWmu+FVXwxjA2HADZshK/wDyH0YVYtdophXj0pdrlEvGlnuVFXGjdFZQGua1qkbhgSymBAB5CrPgTG1cUsOTADntPvV5wzhqLIC7rMnnHQe/vTlnCgXElR82m28HX9a1vP8ATKcP24D4RxC9vnPcBxEhTtOpC+fhXr+Ju5XC6TmB59dfLlXi3C8/9S5cDu3mcrAI7QFiNPMH6V67cxRZwWmCw/Wq+TtPx9LcWp8NamMKPH78KjYaR47+NbvXNNJmeW9IxhA6eFRNwHQQT0qEE+A++dRW2Z5+3KgmzeMkZSNBG1FFvNy1qdq1PjRf6cgiBIp4NEs2v8/fOp+9Da7oR7RofITQs2YfzrH/ADVJTYnXX+aHbBYnp16/xSmMxLq6ZUzh2ykyQF0JmADppvSuCxGIdkLWgik94SJgrbPM8mN0bflFTprXJJ6VrMFBJ0HUkAe9JXsBdct+MQCzREwEKwogRqG1nXaKivBU1zsznubn+wqQY1g90a+J60GlisUgaC8N3YHM5jCkeZ09KHc+IUj5WuDQDKDM90bHX868usTBot97AeWylgVTUTEgwm0A9/8A9XjUv+rqw/Dts8hIABjK3PQcuY8aAlexTkfgpmDLmBmACZ05EcjrEzyoWMw997aZbi23M5zEjUGAN9QY2PI01hZcEumUzoJnkNfDcj0msuNB6/r70ERXhRJ711iM2w2+YmD6Mq+S7ak0xhuDW7eWM0qoUEtqQuupWJnWesmp9vy1nl+mlHbVdf1/ig0rkmT06c6UuXucUZ7hIiJ5ab6eZoXIc8vX9aKIXuWcwmlX4fAkgzG4GvvzqwO23+B40K5d61NipVQ+FfcGY8YPr1qvxfEssBl16jQj23q34i8qQs5pGnr9KDZw4Kw6g+Y+tR+1qk4kEHczv6+u9Ru2w6xBWDMjX9fvWrC7whAZXbpp+1B7AgwKRq/4Tsdm1+3IMsGEeoPrqtXtw1RJxBLd8jYuVEgHfQazv8w22q6djTtTAXel7g8aO9weVLXE6VKwTdrKG5M8qymk0FKsGUTGmXQSp3A5Tz9KI75jbdf/AMgBB0ImREcjJ+lCt4ks5CjuhQcx0kzEAH01ot0aqd+8kx0DCg3n+TJxXIdQb7T/AOQLfTNXqvEYB8zOteTcZtlOJmI/1gR6rIketeo49iYPiP0rXn1GXDury20LHXb/AIoltTrI9dB60KzbnU/xTsEUQqgG5ffnFbCGRp/migdN62jTpEb86okxptGu/QVo3/0qLuAImKVZidBG3OjQYusD9KTW5rEffOmUMb79RWnX+3uydTtPUefjSMFLszA06kj0g+dTsWidYjwqT2FO2h/4ipBCIk/fn7UBjmBAnlrtVe3EbYcIbiTmVSJkhn0VSORJ2mKrXwN43nJyEf1KXEZiJFrIqtbUbq0ho5HMeZqd3gLG/dupcyG5btqAAxIKZhngkKSQ0CZjKDQDl/jVpLvZwe0JESoXONJKudGyhhIBJA5UPinGbiX1sqBL2ndSZIBRkUq4XVVh5LToOVSvcFS4e+M6EowH9rW/ldSACG8Zpy7w627BntqWEgEgEgH5gCdp09vCgK7FcbcXU7MK1phZbMrKTldiNFI7wIE91pABMHSgNZvPexYJc2yi9iw0ALIQ6KSNO8Aee/oLdHUELzjQTBgaRl6UJsemhzghsoBBmc/yxHI9fGgEsBgb1tYzIQboZi4AOTKA4C2zlzaCDAG8irMDvfyOnhOlV448mRoVmOsKFJmNY206aiiPjGDgdmyqGjMzKoYR+UbmPGNjSM5cxIJ1005aT70XMI5GT9OhiqPFY1lktetKstlYAtovIjadjzOpqHaG4qEdtnQwSoW3nJf2IEcv7vYC5u4tRsROg3jVtt+v1qsxXF7QLrmMqSDCsdo6DaSBrSPbL2hd7VtNQWLscwBkkhYgGQ3setTfEsnzXS8qxPZ24JnuznA3BGnSOcUqIDh+LQJFhiP7iAg33luWtMXxddTolomIM5soIIJgbkd0ifGqnD4eQMys2kntbhAGuUmNxoJnmDFGvXsqZBcW2wYd1JbkCFBb/cCOketJSwuEqqicxAEnqQPfelVxeu3P2oGDulkBLFp174jfoI2rV5eulRVQnx7CLKXAY7x7uUd45SMxI8BVpbxgZA3IgH3pS2FfutIgkgTqQfzRyOlb/qQxOQQFOUgAiCAJEH71p0QVxNL3NNjUWua7xQ3vaa+4pYetNcPSt0ub461lVidXBSSDPeCkGDyO2nmD9ahiwQvqvnuKQwhuEoVXKDEkwc6qCBlMyO8SZPI1Z3UJVhH6jbX9qlTg/iWxHFAwJnNbPtBH0n2r0XiC9wEblV6Dl/muD+Jbqrj0fViiozpygoY8/wDNd613NatN1CHw2B1rTn1GXHuru2DGnTxo4XyO2h8KXt4oQPSiLciedOCmzcESd9NRvQrmIMCTp4D3EVAP/cdQOX7fWo31BjU0yaLa76b78v5qXbDyilFPofLT2oquDvI/Q+R/ap08MreHiamjZhzA8ailnqN/b261XcRwbuWH9R2aloWNCoa2BlO3fzEsDPTTSqJaKD4eUydf3qLX11WQSsSJ0GkjN+oqlxV2wGzNeN1lJIVe9lLBZywGIjIhAnQiRvUrmNUOGS07u6qZ20EwDmI1AJ0idaNGLcW9dunlE8qkqnTQ+nhpVJe4y6qoBtKSACSzGHMAgAaEAsg35+FRXEO2YM73Q6iMttlyyNDmJA2Ikk0Bd9sNjr0kfetVuOxYzd0roVLZSP7l3Uf7SZ8CPCq8FjkeCMsKvaXFIPcMOAoPeliPrQuGhACvclrbDuglgTyZz4FCAOS+VIx7WK/FYNbKM86lgILqqiE3JJtj2MGk3ugKRNi2RmWEBZ8ygNlUnY5mnT+4QedNY6+znP2abKA7NsPmD5ZjSW3+tEw9yEbvIDAbPaTNoWyxEd7VWEzNIN27ZZmU3LzjKCCqhV0AcFbnUyB4yaGMPmdO1tgKFj8W5JygklvH5gNY6ayI1bVoYRduSsS4yCUYMoEebGZ5HlqDZACmdbagad5pZklhopka5p38PJhjMXPZi6Ae9C27cz806nSdtDGoqNyyLrFjbuKQkS5ypp8oidJgdBWrfFASPxWeNctq3oc3IkgzMk++9RfDBgClpnkEw7kQQcoBG57vny3oAV1jmdnFlcuUPu7ETEZgN2ysvpQQsq4D3mUAtCqUnvCRmI1OvLXfyqzXC3G2ZbbHMXOUEmSSpJgTA69Kl/0/5c114AAgGJ37xA5mfoKRufvcPYEHKsSJN19YEb7gGABJ6U3ax6AidCxy91SZI5ZgNfPSYp25hbCSWVZA/NvBJj5vmJM+1VTcQW0zi2oO7Qo3kidY8fpU1UPW2zn/AEmCn8zCOQI0n7Iod1RPlSWK47cWItFQTBzHL+u2/wBKi+Lztqpyjcrrv1G/tSpwK4uZwFnMDAjQ68v+3qP4ra4iUkaw0E7zMwZ9DWrmBGU5WMOCCRMgc8vMGOu1QtlVUoNBlEATyMRPlQEXYUN2od95pbtCNqrE6KQOlboDPWU8J1drDgZeigAcoFMXLqqN/rVc+Lz+m3+KAhZjrMcutZtHM/EVnNjGfNli3a1I0IIgiPDYeddNh73bYLJbzq0G2hOmqCAQ3mI9CK5v4owP/wBUhcbYZmAn865spPsK6T4PxYXh1iYJHPQxFwzPT/Na38ZWU/Kx0+FwZyqHJJ0M7agdRFPNb++tQwl/Ov0NHjnRBQrlrSfXyj7NJ3XYsBkJLK7T+UZcoyseU5tPJqeuNppqenUjWJ+96IIPh576+VGBS4bihle0tqgZc0lwT8haMpEkiACPE9Ky7irneVnVMoUsFts8B5HdYkAkaGYgUpaZVBYFBlVR3Ue5qVMZe0+XUOOXjvoVmOcIwubIsi4EAhVJJWddrh03hvOgC2i6OstcIYbO6ooLBREbyonUHQmNopNMSArAm0AGDZWDXW1kqWIMFsuQD1qKuoVZFmAWC5i91iZBIBM/mKGdefSsN2T813JOpCrbVZggEkagbUtPBbaMdM10A80Vbag7TA725+4rFvBRLG2CCwHaEtEllunTWI183Ipa5bBRc6jsxoDcuG4TIIKkKI+ZRz67VNflOVwApXu2rcHViCJO+sk+VIztlO4QHMwCnZ2yo0zZgpefmP8A7RQFdgCzSryQe0ughFaYJUAA/M8A/wBtaZMyqzK7MpAXO4U7SSY5g6VLC4F+9pbSTm2zydNe8Y/u96NLELZQtINoZG+UJnYoWy5SRoDM9dfaptcYMpJulBlYTktWxBBAIInQEg//AK6ZXBMIm8xkSQoVV3nkNOlQ/o10zSQCNSZMgAEmfAAUArewyKBGQPmYZmj5VDKNwQNl84NRu3jmH4p0tL/ppoxLTnUDQGQw22J9DYt1yOxyghhlLQd1B2gz+bkaBecZFAvkspY/hqe8Y0WQIiG9DB5UGIVViMyuVJclnYKZYySQPFSeutZbxZQgFLSBVI5kgBjAnbRsu3OTpS3YmD+GzHSWuGIAzKSNjqrEeTU+hRQjEIkjvgAEkmCF15dZ6DpQDWH4mpYqsagxppOgAMDx+lBPErkCUyyknOR8xU8t4DQPUxXS8D49bIK5UHTQT71XcesI7SVBGvLXxg+lVZ62VMvvMUL45goJurBUxkGZtDqZ2O4HSlu3zMdL1yeXyDaP2mPam+I8HNoL2T93Kxga76zr960hdIdpC3nkQAO6o0BMH08qhYy/KZREI1XUMRzaQdvMdahg74LAm5mIB7oTSB4jr0/mo4awRc+REXYtnGadND5iD6+NMXsWqgqkFhMKBuRyOkUgrbmGLLAtXGGXe4YHll9T7U3YsMqqQqqQIyg92Btr9704rXGmEPTUgDfceGs+lSwOFYzmy5hGgM9JPoTFBkTbMyAB4T+9J3MP+KpaBynwPXlNdFewg3HKq/GYDQHl6+VLoduevMJInYkfZpV0I8RTPEMLkeGG4mkyxGxrSIqZuVlLm6elZTwtX+FE6RAn71rOLWS9p0UxmUgEaxPOjW7cE65damkCR51lrRxPFMMLK5Vk5bL6MSZnefM5jXWfCeGCYJSpMkhpk6EwTEfLqJrnvi5ACjRvavCPLWrb4cvn+jEjRVkEHeAJB9vrWt98Wc9cnb4QwuhE/QTTlu5AhtY+5qvwF1WUECZAP0pjtCf8D3qYqmBcjWdNo5+c1u7cnbXn9il7QHI6E9f3pPjeMZLDuCRlUscsSwUEtE7bGnpYVfMQQxvEAMSMyonRgF3I3I8Ioy4Q3AGNtc5gZmJYhcsdAM0OwOn+EMDdF3I3ZF1uWy5Z2nvMGYKwHdEyBInx5EsPjbigghLUISCDJBJ7ukERv4mDSMw+Fhu7cZAdlUAQNJ18xP8A5GmDhhkyGWGWNTrpGukdKoL+KZjm7ZYBj8NcxDGSBPkG5/xWnAYAzfYHckhYHWNIAI56Ugt3e2rAHKsDQAfLJJ16SVbzINY3E7eUkHMJjujNMLm0jw8tqAi20VJCmAFUvEwBAifM7Dn41BeKoFYqwcLE5BJ8oG/p0oMyca35LDb/AJoXYkb9P2NRu3r5A+RWzHfvCDECV3/MPakrfF2JAW05HiIOwI30jr0rX/ULhDzlSFYCDmYECdh0FAPdncOX8UggENlgSCZEdI26671JMJaPz5nOvzMY5+XJvoOlUdu4zwP6ggyohUkg67nXX+KPcwjXt0disCTNsNMkkifBR60A9i7wiLZUAAfNqB2bFSNQYjOvtQhjSlsK14nMBDW1LEcvX5WH+NKbwuAAUZkCrLaTn0K5pPqo0qx4Z8MtdDjtQqlSByIk/lAGhiffwpyWlbIpntgjUXLmdYl2AEE5o8CCoPhXO8fxrJcHdyoNDlMgMRO/rXoWM+HDbgtmvHYywA+UqZXxBM/91cVxjHKl57dxBkcSBMnpM7yDTzKW70FwTijFwRXbi8txRJk864LDuinuSB1P81b4HipbRdhuancPNdJjFBWJ8o5VX/8AS841dyJAIBAykfmJ3E6+5oNniCs0A5j+laxl9gpjT96NPHSYH4Uw7JIMt0Oo8tZ0mkxwsq5AcqBrlAGoHQ+VUnC/iPvAA1evxENB/NVbKnLC5wC66MQJPfOkzsfDaK1ZUC4si2syIXU69emoHvTVyCDMajUdfOlL2MFpflAHWOv+aQPXQusVWX8QOv8AihnHFo136UpiQTtStVIpvids2RswLd4QNNN5qhZ6t8bh5DcmgkCZ2/aqE3zGo9qvj0jkmb9ZQzdU/ZrKpLrrzZTI5ipWDEb8tzr71Gw2ZddI08/GskzBrBu5r4mGc2xt3b0k9IPKmvg4n+haZ1zAeQEULjy/6ZkDvXF91PI1r4OJbBsI+WdfOtb+DKfm7Tgt/wDDQbd1dOegEk/fOrWw061S4FMtpY5jp6U6rsoEEafetZ6vDdy4cwA216/8ULiFlbltkMQwIkiYzCJ+taTFQdY5a/4reMsZrbNJAg/LqRv3gI1O1MlDZwwGGS2qu2QhVBbK0KYJnTXLMdY3o2Fw+QkZFUFSAHYMJBlWPQatpR7WEBQNkvGMsZogHz6AsdSNppq/wgkLCoz/AC98gyo+U+M0Gq7ONFth2lzMGGiosQJAHj6RURg1OpF+5rGug0OjToNR+4q0tYXMrZjqpWDaGizMqOsgE+tWNjhZKH/Uu5ioIeF03kAxptRhaoeyKoF7FFVWGXtWDiDMsDzOvXnU0sOMql0BbJkFtBMMTqSeRBH/APPOugscHURFtJckBnYt10AGkRmOtWVl1W2T3XIgRbGmu0dPOq8SvJyeH4U7NDLedlMyDlUlTHOBB332PpVhhPhMjIwtpmK97MxMHaBvIir9saxXu2ngf3ZV5jkfAn2qF3HOG3XJPOZiNgBpvJp+MTtIH4aOoLKoIPyKNNBznr+1MXuA2y0ln8QGOXaIgba60C9bc6i7pJIgagzpPWtqVKlWLN3ROsTHiNaPX+H7D4vcs4WyWGjaEDecpjf1+tcrwv4sfOCW06U98SIjqLSwCwJOuskaa15x2j2bhRwQwP2aOx09nvcVFxQQeVcp8U/DoxKm4ml5Bv8A3DoaF8O4zMO8YFdRbQZTHMb0tunkx5DYxLHuHu5T3p5RVphMYWORJC/U0L4wwZsX+0A7r6N59asOC3AQNKq9amd46bgeBCxp9+NW2OweYbUhg8VFW9q/mFZz2u+nnmIwbYe+de6xlf4qwscTOwOvM1d8e4ULiEfm5GuIts+Y24IM94080bjr8JxkNoNT1ps3Cw1HpVTwnBBIroAkipUqHtHrqKGGadTVucJUV4eDrOtLBrnsVbVXzZRPXnr+1cdjXC3XQmCDsdN+h516LjMOOcdK4L4owga8G5RHqK04d4jn1pMk1lLmxH5mHkaytWTuEuQ0SNakDPzGlF3kUfON96526n44YS2ZGl71jLED3rXwTc/BurrAzaepitfEOuHkbrdXXpUvgdfw74O+Y/vrWn0Z/d33DLJbDqYju7epppMPp0+s1Pg+MRcGrOVQBdSTAHmTWWcVbdcyMGB1BGxqcVoQsieoo+GtEygMAzBGhWRuDUUuidPb+a1iL0yBpQbVvhRVbkZ7h+VczQrA6t5UazZVGllRR3iJbM3g3hzpCzbKhgFJgLlLuSGZt5HmBUnxehHcUAGNZOqnQT40aWH7GKHZz2hKsSPw1B2AnXzM+tFLi4xLC6JmJaF8IA5R9aqsPiO4E7RzzgLprqB1/wCa0xLFsyMeYLsQNdfl5UaMXbYq0gykrprDGY5Tr57eNL3uOgSBMryUbwdfpSNwnP8A/agnQkSfHyMUuhztAuHcxA1679Ip3lROMOYrjLH5VJPRjB848R+tJvi7jI2You0GZPjt4fpQXtAsQUYt4ncDnNEbCgKoVVUk6zrry09/ep2qyIvf6XWIMCEA0PMyfvWgGwS0kXGUAATpm15nrVlgb+sMV/8AERyrLja73Gg9BEg70BxPxfiGtZWCZACCe9rrOkUmcfbxCAkDOuzc6vvjTBdtaf8ACBOupIG3TWvMMDjGtkqdwYrTjx2M+XLK7vBHLBYxXRYPiciK85w3Fsx7zbVf8N4gzkBNB1/ip5carjyi4+J8GLtlgRy0865LgXEIGXYjQ+ldtirRycyYrzfiM2cSRsG1p8PcsLn6sr0DCY4RvVhhuJ+grl+Ft3RJ1py5jVtjq1Z2e/S5fTtLd4Ea1QcW4eCc9vfn40pgOL9p+aD0q6zAJJooV+CaPOrC1ePWq25dXOCp3pnE4gKKSlqMctQfFqedU2Hx6NpOtHXCyZnSntLILi2nauZ+IcHNosPykVe4riCjujU1X4wlrbJE5lNE9UXpxE+NZQbkAkEGQYrVdLmdkmHmNa3bthTqaysrnbkuKMOxuDoQ0eVC+DsTFy+vLf3H/NarKv61H2i24F8PLim7W7cd0S4yraJ/DBWIOXnXZW8MoBgbDYVlZSqoGxjbfpWnk+FZWVKlZatBC3zNlXMCzHeZAirC2rEKxW2g0JgSfEbedZWUoYVy7kAJuHKQdhrIMc9tDHpRb7iR3SxhRq0bDTSsrKA1btHNORV32M7jQ0FbjLp2k6EmBrA+k1qsoojdnGgyBmZsrHXx5UOyxJU9mAeZLSYFZWUg0eIskmVyzrA11PWsxXxEgHM+lZWU4VVeL4ibitCEiOZH6V5v8RYY27wYgDNuBWVla/F3jP5ehOG4dWbUT0rteD2QsVlZT+QvjdZbAK1598fcJMi4N1NZWVnwuWNOc2Urh8YVVepAq2sWMyyaysq+SOI2DwYBkb1eXrncisrKyrWEWwJVc07UTKbg3rKylowsOH5Wk1b2ZZYmK3WUdjpqxwxVMnU1PEIAQelZWUU3n/F8JN9z/urKysrol9Oez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2" descr="http://www.tengoseddeti.org/wp-content/uploads/2015/12/oracion_anodelamisericordia_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212196"/>
            <a:ext cx="1785918" cy="264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PENTATEUCO – Êxodo</a:t>
            </a:r>
          </a:p>
          <a:p>
            <a:r>
              <a:rPr lang="pt-BR" dirty="0" smtClean="0">
                <a:solidFill>
                  <a:srgbClr val="00FFFF"/>
                </a:solidFill>
              </a:rPr>
              <a:t>Aliança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Moisés intercede e pede a renovação da Aliança e as novas tábuas da Aliança (cf. Ex 34,1-28). </a:t>
            </a:r>
          </a:p>
          <a:p>
            <a:pPr lvl="1"/>
            <a:r>
              <a:rPr lang="pt-BR" dirty="0" smtClean="0"/>
              <a:t>A súplica mosaica utiliza as três características da misericórdia divina, acrescentando a </a:t>
            </a:r>
            <a:r>
              <a:rPr lang="pt-BR" dirty="0" smtClean="0">
                <a:solidFill>
                  <a:srgbClr val="FF0000"/>
                </a:solidFill>
              </a:rPr>
              <a:t>fidelidade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 pecado não afeta a confiança na fidelidade à Aliança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garantia da misericórdia.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 lvl="2" algn="r"/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!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WNx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;w&gt; 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~Wxr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: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lae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hw"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hy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 hw"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hy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</a:t>
            </a:r>
          </a:p>
          <a:p>
            <a:pPr lvl="2" algn="r"/>
            <a:r>
              <a:rPr lang="pt-BR" spc="-100" dirty="0" smtClean="0"/>
              <a:t>Senhor, Senhor, Deus de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(ternura) e de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(piedade),</a:t>
            </a:r>
          </a:p>
          <a:p>
            <a:pPr lvl="2" algn="r"/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tm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,(a/w&lt; 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ds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,-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br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:w&gt;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~yIP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:a; %r&lt;a,</a:t>
            </a:r>
          </a:p>
          <a:p>
            <a:pPr lvl="2" algn="r"/>
            <a:r>
              <a:rPr lang="pt-BR" spc="-100" dirty="0" smtClean="0"/>
              <a:t>clemente, paciente e grande em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(fidelidade) e estabilidade.</a:t>
            </a:r>
          </a:p>
          <a:p>
            <a:pPr lvl="2" algn="r"/>
            <a:r>
              <a:rPr lang="pt-BR" dirty="0" smtClean="0"/>
              <a:t>(Ex 34,6)</a:t>
            </a:r>
          </a:p>
          <a:p>
            <a:endParaRPr lang="pt-BR" dirty="0" smtClean="0"/>
          </a:p>
          <a:p>
            <a:r>
              <a:rPr lang="pt-BR" dirty="0" smtClean="0"/>
              <a:t>Aliança está restabelecida. </a:t>
            </a:r>
          </a:p>
          <a:p>
            <a:pPr lvl="1"/>
            <a:r>
              <a:rPr lang="pt-BR" dirty="0" smtClean="0"/>
              <a:t>Deus é </a:t>
            </a:r>
            <a:r>
              <a:rPr lang="pt-BR" dirty="0" smtClean="0">
                <a:solidFill>
                  <a:srgbClr val="FF0000"/>
                </a:solidFill>
              </a:rPr>
              <a:t>misericórdia</a:t>
            </a:r>
            <a:r>
              <a:rPr lang="pt-BR" dirty="0" smtClean="0"/>
              <a:t>. </a:t>
            </a:r>
          </a:p>
          <a:p>
            <a:pPr lvl="1"/>
            <a:r>
              <a:rPr lang="pt-BR" dirty="0" smtClean="0"/>
              <a:t>Após o rompimento da Aliança, Deus restabelece a sua benevolência, já demonstrada anteriormente ao longo da história da Salvação.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Deus não pode não ser misericordioso!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PENTATEUCO – conclusão</a:t>
            </a:r>
          </a:p>
          <a:p>
            <a:r>
              <a:rPr lang="pt-BR" dirty="0" smtClean="0"/>
              <a:t>Deus é misericordioso: </a:t>
            </a:r>
          </a:p>
          <a:p>
            <a:pPr lvl="1"/>
            <a:r>
              <a:rPr lang="pt-BR" dirty="0" smtClean="0"/>
              <a:t>Fidelidade à Aliança, </a:t>
            </a:r>
          </a:p>
          <a:p>
            <a:pPr lvl="1"/>
            <a:r>
              <a:rPr lang="pt-BR" dirty="0" smtClean="0"/>
              <a:t>Contínuas quedas do povo na vivência do pacto. </a:t>
            </a:r>
          </a:p>
          <a:p>
            <a:r>
              <a:rPr lang="pt-BR" dirty="0" smtClean="0"/>
              <a:t>Misericórdia supera as dificuldades. </a:t>
            </a:r>
          </a:p>
          <a:p>
            <a:endParaRPr lang="pt-BR" dirty="0" smtClean="0"/>
          </a:p>
          <a:p>
            <a:pPr>
              <a:buNone/>
            </a:pPr>
            <a:r>
              <a:rPr lang="pt-BR" sz="4000" b="0" dirty="0" smtClean="0">
                <a:latin typeface="Bwhebl" pitchFamily="18" charset="0"/>
              </a:rPr>
              <a:t>	</a:t>
            </a:r>
            <a:r>
              <a:rPr lang="pt-BR" sz="4400" b="0" dirty="0" err="1" smtClean="0">
                <a:latin typeface="Bwhebl" pitchFamily="18" charset="0"/>
              </a:rPr>
              <a:t>ds</a:t>
            </a:r>
            <a:r>
              <a:rPr lang="pt-BR" sz="4400" b="0" dirty="0" smtClean="0">
                <a:latin typeface="Bwhebl" pitchFamily="18" charset="0"/>
              </a:rPr>
              <a:t>,x,</a:t>
            </a:r>
            <a:r>
              <a:rPr lang="pt-BR" sz="3200" dirty="0" smtClean="0"/>
              <a:t> </a:t>
            </a:r>
            <a:r>
              <a:rPr lang="pt-BR" dirty="0" smtClean="0"/>
              <a:t>é superior a </a:t>
            </a:r>
            <a:r>
              <a:rPr lang="pt-BR" sz="4400" b="0" dirty="0" smtClean="0">
                <a:latin typeface="Bwhebl" pitchFamily="18" charset="0"/>
              </a:rPr>
              <a:t>!n:x'</a:t>
            </a:r>
            <a:r>
              <a:rPr lang="pt-BR" sz="3200" dirty="0" smtClean="0"/>
              <a:t> </a:t>
            </a:r>
            <a:r>
              <a:rPr lang="pt-BR" dirty="0" smtClean="0"/>
              <a:t>e </a:t>
            </a:r>
            <a:r>
              <a:rPr lang="pt-BR" sz="4400" b="0" dirty="0" err="1" smtClean="0">
                <a:latin typeface="Bwhebl" pitchFamily="18" charset="0"/>
              </a:rPr>
              <a:t>~ymix</a:t>
            </a:r>
            <a:r>
              <a:rPr lang="pt-BR" sz="4400" b="0" dirty="0" smtClean="0">
                <a:latin typeface="Bwhebl" pitchFamily="18" charset="0"/>
              </a:rPr>
              <a:t>]r;</a:t>
            </a:r>
            <a:r>
              <a:rPr lang="pt-BR" sz="3200" dirty="0" smtClean="0"/>
              <a:t> 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LIVROS HISTÓRICOS</a:t>
            </a:r>
            <a:endParaRPr lang="pt-BR" dirty="0" smtClean="0"/>
          </a:p>
        </p:txBody>
      </p:sp>
      <p:pic>
        <p:nvPicPr>
          <p:cNvPr id="25602" name="Picture 2" descr="https://images2.alphacoders.com/659/thumb-350-659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79738"/>
            <a:ext cx="6357950" cy="3978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LIVROS HISTÓRICOS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O livros da história de um povo:</a:t>
            </a:r>
          </a:p>
          <a:p>
            <a:pPr lvl="1" algn="l"/>
            <a:r>
              <a:rPr lang="pt-BR" dirty="0" smtClean="0"/>
              <a:t>Josué, Juízes (Rute), 1/2 Samuel, 1/2 Reis, 1/2 Crônicas, Esdras, </a:t>
            </a:r>
            <a:r>
              <a:rPr lang="pt-BR" dirty="0" err="1" smtClean="0"/>
              <a:t>Neemias</a:t>
            </a:r>
            <a:r>
              <a:rPr lang="pt-BR" dirty="0" smtClean="0"/>
              <a:t> (Tobias, Judite, Ester), 1/2 Macabeus.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Utilizam pouco os termos da misericórdia.</a:t>
            </a:r>
          </a:p>
          <a:p>
            <a:pPr lvl="1"/>
            <a:r>
              <a:rPr lang="pt-BR" dirty="0" smtClean="0"/>
              <a:t>A fidelidade à Aliança continua nos Históricos.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Apresentada em situações concretas do povo.</a:t>
            </a:r>
          </a:p>
          <a:p>
            <a:pPr lvl="1"/>
            <a:r>
              <a:rPr lang="pt-BR" dirty="0" smtClean="0"/>
              <a:t>Pedido </a:t>
            </a:r>
            <a:r>
              <a:rPr lang="pt-BR" u="sng" dirty="0" smtClean="0">
                <a:solidFill>
                  <a:srgbClr val="00FFFF"/>
                </a:solidFill>
              </a:rPr>
              <a:t>comunitário</a:t>
            </a:r>
            <a:r>
              <a:rPr lang="pt-BR" dirty="0" smtClean="0"/>
              <a:t> de misericórdia.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 lvl="2" algn="r"/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laer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f.yI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yhel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{a/ hw"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hy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 </a:t>
            </a:r>
          </a:p>
          <a:p>
            <a:pPr lvl="2" algn="r"/>
            <a:r>
              <a:rPr lang="pt-BR" spc="-100" dirty="0" smtClean="0"/>
              <a:t>Senhor, Deus de Israel, </a:t>
            </a:r>
          </a:p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#r&lt;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a'h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'-l[;w&gt; l[;M;mi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~yIm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: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V'B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~yhil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{a/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^AmåK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'-!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yae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</a:p>
          <a:p>
            <a:pPr lvl="2" algn="r"/>
            <a:r>
              <a:rPr lang="pt-BR" spc="-100" dirty="0" smtClean="0"/>
              <a:t>não existe Deus como ti nem nos céus nem sobre a terra,</a:t>
            </a:r>
          </a:p>
          <a:p>
            <a:pPr lvl="2" algn="r"/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^yd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&lt;b'[]l; 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ds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,h;w&gt; </a:t>
            </a:r>
            <a:r>
              <a:rPr lang="pt-BR" sz="4400" b="0" dirty="0" err="1" smtClean="0">
                <a:solidFill>
                  <a:srgbClr val="00FF00"/>
                </a:solidFill>
                <a:latin typeface="Bwhebl" pitchFamily="18" charset="0"/>
              </a:rPr>
              <a:t>tyrIB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.h;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rmEvo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tx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T'mi</a:t>
            </a:r>
            <a:endParaRPr lang="pt-BR" sz="4400" b="0" dirty="0" smtClean="0">
              <a:solidFill>
                <a:schemeClr val="tx1"/>
              </a:solidFill>
              <a:latin typeface="Bwhebl" pitchFamily="18" charset="0"/>
            </a:endParaRPr>
          </a:p>
          <a:p>
            <a:pPr lvl="2" algn="r"/>
            <a:r>
              <a:rPr lang="pt-BR" spc="-100" dirty="0" smtClean="0"/>
              <a:t>como tu conservas a </a:t>
            </a:r>
            <a:r>
              <a:rPr lang="pt-BR" u="sng" spc="-100" dirty="0" smtClean="0">
                <a:solidFill>
                  <a:srgbClr val="00FF00"/>
                </a:solidFill>
              </a:rPr>
              <a:t>Aliança</a:t>
            </a:r>
            <a:r>
              <a:rPr lang="pt-BR" spc="-100" dirty="0" smtClean="0"/>
              <a:t> e a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(fidelidade) para teus servos </a:t>
            </a:r>
          </a:p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~B'(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li-lk'B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^yn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&lt;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p'l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~ykil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hoh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</a:t>
            </a:r>
          </a:p>
          <a:p>
            <a:pPr lvl="2" algn="r"/>
            <a:r>
              <a:rPr lang="pt-BR" spc="-100" dirty="0" smtClean="0"/>
              <a:t>quando caminham de todo coração diante de ti. </a:t>
            </a:r>
          </a:p>
          <a:p>
            <a:pPr lvl="2" algn="r"/>
            <a:r>
              <a:rPr lang="pt-BR" dirty="0" smtClean="0"/>
              <a:t>(1Rs 8,23)</a:t>
            </a:r>
          </a:p>
          <a:p>
            <a:r>
              <a:rPr lang="pt-BR" dirty="0" smtClean="0"/>
              <a:t>Oração de Salomão:</a:t>
            </a:r>
          </a:p>
          <a:p>
            <a:pPr lvl="1"/>
            <a:r>
              <a:rPr lang="pt-BR" dirty="0" smtClean="0"/>
              <a:t>Transladação da Arca da Aliança para o Templo.</a:t>
            </a:r>
          </a:p>
          <a:p>
            <a:pPr lvl="1"/>
            <a:r>
              <a:rPr lang="pt-BR" dirty="0" smtClean="0"/>
              <a:t>Inicial discurso ao povo e oração pessoal.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LIVROS HISTÓRICOS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Misericórdia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fundamental e necessária. </a:t>
            </a:r>
          </a:p>
          <a:p>
            <a:pPr lvl="1"/>
            <a:r>
              <a:rPr lang="pt-BR" spc="-100" dirty="0" err="1" smtClean="0">
                <a:solidFill>
                  <a:srgbClr val="FF0000"/>
                </a:solidFill>
              </a:rPr>
              <a:t>Raab</a:t>
            </a:r>
            <a:r>
              <a:rPr lang="pt-BR" spc="-100" dirty="0" smtClean="0"/>
              <a:t>: antes da tomada de Jericó (cf. </a:t>
            </a:r>
            <a:r>
              <a:rPr lang="pt-BR" spc="-100" dirty="0" err="1" smtClean="0"/>
              <a:t>Js</a:t>
            </a:r>
            <a:r>
              <a:rPr lang="pt-BR" spc="-100" dirty="0" smtClean="0"/>
              <a:t> 2,12); </a:t>
            </a:r>
          </a:p>
          <a:p>
            <a:pPr lvl="1"/>
            <a:r>
              <a:rPr lang="pt-BR" spc="-100" dirty="0" smtClean="0">
                <a:solidFill>
                  <a:srgbClr val="FF0000"/>
                </a:solidFill>
              </a:rPr>
              <a:t>Rute</a:t>
            </a:r>
            <a:r>
              <a:rPr lang="pt-BR" spc="-100" dirty="0" smtClean="0"/>
              <a:t>: membros do povo, vivos e mortos (cf. </a:t>
            </a:r>
            <a:r>
              <a:rPr lang="pt-BR" spc="-100" dirty="0" err="1" smtClean="0"/>
              <a:t>Rt</a:t>
            </a:r>
            <a:r>
              <a:rPr lang="pt-BR" spc="-100" dirty="0" smtClean="0"/>
              <a:t> 2,20);</a:t>
            </a:r>
          </a:p>
          <a:p>
            <a:pPr lvl="1"/>
            <a:r>
              <a:rPr lang="pt-BR" spc="-100" dirty="0" smtClean="0">
                <a:solidFill>
                  <a:srgbClr val="FF0000"/>
                </a:solidFill>
              </a:rPr>
              <a:t>Davi</a:t>
            </a:r>
            <a:r>
              <a:rPr lang="pt-BR" spc="-100" dirty="0" smtClean="0"/>
              <a:t>: peste que ameaça a população (cf. 2Sm 24,14);</a:t>
            </a:r>
          </a:p>
          <a:p>
            <a:pPr lvl="1"/>
            <a:r>
              <a:rPr lang="pt-BR" spc="-100" dirty="0" err="1" smtClean="0">
                <a:solidFill>
                  <a:srgbClr val="FF0000"/>
                </a:solidFill>
              </a:rPr>
              <a:t>Ezequias</a:t>
            </a:r>
            <a:r>
              <a:rPr lang="pt-BR" spc="-100" dirty="0" smtClean="0"/>
              <a:t>: Páscoa como retorno (cf. 2Cr 30,9); </a:t>
            </a:r>
          </a:p>
          <a:p>
            <a:pPr lvl="1"/>
            <a:r>
              <a:rPr lang="pt-BR" spc="-100" dirty="0" err="1" smtClean="0">
                <a:solidFill>
                  <a:srgbClr val="FF0000"/>
                </a:solidFill>
              </a:rPr>
              <a:t>Neemias</a:t>
            </a:r>
            <a:r>
              <a:rPr lang="pt-BR" spc="-100" dirty="0" smtClean="0"/>
              <a:t>: reestruturação no retorno (cf. </a:t>
            </a:r>
            <a:r>
              <a:rPr lang="pt-BR" spc="-100" dirty="0" err="1" smtClean="0"/>
              <a:t>Ne</a:t>
            </a:r>
            <a:r>
              <a:rPr lang="pt-BR" spc="-100" dirty="0" smtClean="0"/>
              <a:t> 1,5; 9,31).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c) LIVROS HISTÓRICOS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Nos livros Históricos, a misericórdia continua sendo apresentada em relação à Aliança.</a:t>
            </a:r>
          </a:p>
          <a:p>
            <a:endParaRPr lang="pt-BR" dirty="0" smtClean="0"/>
          </a:p>
          <a:p>
            <a:r>
              <a:rPr lang="pt-BR" dirty="0" smtClean="0"/>
              <a:t>Vários membros do povo convidam, mediante orações e discursos, a experimentar num momento bem preciso da história </a:t>
            </a:r>
            <a:r>
              <a:rPr lang="pt-BR" u="sng" dirty="0" smtClean="0">
                <a:solidFill>
                  <a:srgbClr val="00FFFF"/>
                </a:solidFill>
              </a:rPr>
              <a:t>comunitária</a:t>
            </a:r>
            <a:r>
              <a:rPr lang="pt-BR" dirty="0" smtClean="0"/>
              <a:t> esta misericórdia.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INTRODUÇÃO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a) MISERICORDIAE VULTUS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11 de abril de 2015.</a:t>
            </a:r>
          </a:p>
          <a:p>
            <a:r>
              <a:rPr lang="pt-BR" dirty="0" smtClean="0"/>
              <a:t>Papa Francisco proclama o “Jubileu </a:t>
            </a:r>
            <a:r>
              <a:rPr lang="pt-BR" dirty="0" err="1" smtClean="0"/>
              <a:t>Extraordi-nário</a:t>
            </a:r>
            <a:r>
              <a:rPr lang="pt-BR" dirty="0" smtClean="0"/>
              <a:t> da Misericórdia” com uma bula.</a:t>
            </a:r>
          </a:p>
          <a:p>
            <a:pPr lvl="1"/>
            <a:r>
              <a:rPr lang="pt-BR" dirty="0" smtClean="0">
                <a:solidFill>
                  <a:srgbClr val="66FF99"/>
                </a:solidFill>
              </a:rPr>
              <a:t>Datas de início e fim: 8/12/15 – 20/11/16. </a:t>
            </a:r>
          </a:p>
          <a:p>
            <a:pPr lvl="1"/>
            <a:r>
              <a:rPr lang="pt-BR" dirty="0" smtClean="0">
                <a:solidFill>
                  <a:srgbClr val="66FF99"/>
                </a:solidFill>
              </a:rPr>
              <a:t>Modalidades principais do seu desenvolvimento. </a:t>
            </a:r>
          </a:p>
          <a:p>
            <a:pPr lvl="1"/>
            <a:r>
              <a:rPr lang="pt-BR" dirty="0" smtClean="0">
                <a:solidFill>
                  <a:srgbClr val="66FF99"/>
                </a:solidFill>
              </a:rPr>
              <a:t>Jubileu como tempo favorável para a vivência da misericórdia na Igreja.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LIVROS SAPIENCIAIS</a:t>
            </a:r>
            <a:endParaRPr lang="pt-BR" b="1" dirty="0" smtClean="0">
              <a:solidFill>
                <a:srgbClr val="00FF00"/>
              </a:solidFill>
            </a:endParaRPr>
          </a:p>
        </p:txBody>
      </p:sp>
      <p:pic>
        <p:nvPicPr>
          <p:cNvPr id="19458" name="Picture 2" descr="http://relogiolandia.com/files/artigos/interior-relog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464587"/>
            <a:ext cx="5857884" cy="439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LIVROS SAPIENCIAIS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Os livros da reflexão e da oração:</a:t>
            </a:r>
          </a:p>
          <a:p>
            <a:pPr lvl="1" algn="l"/>
            <a:r>
              <a:rPr lang="pt-BR" dirty="0" err="1" smtClean="0"/>
              <a:t>Jó</a:t>
            </a:r>
            <a:r>
              <a:rPr lang="pt-BR" dirty="0" smtClean="0"/>
              <a:t>, Salmos, Provérbios, Eclesiastes, Cântico dos Cânticos, Sabedoria, Eclesiástico.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Vasto uso dos termos da misericórdia.</a:t>
            </a:r>
          </a:p>
          <a:p>
            <a:pPr lvl="1"/>
            <a:r>
              <a:rPr lang="pt-BR" dirty="0" smtClean="0"/>
              <a:t>Pedido </a:t>
            </a:r>
            <a:r>
              <a:rPr lang="pt-BR" u="sng" dirty="0" smtClean="0">
                <a:solidFill>
                  <a:srgbClr val="00FFFF"/>
                </a:solidFill>
              </a:rPr>
              <a:t>individual</a:t>
            </a:r>
            <a:r>
              <a:rPr lang="pt-BR" dirty="0" smtClean="0"/>
              <a:t> de misericórdia.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LIVROS SAPIENCIAIS – SALTÉRIO 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Texto sapiencial que mais enfatiza a </a:t>
            </a:r>
            <a:r>
              <a:rPr lang="pt-BR" dirty="0" err="1" smtClean="0"/>
              <a:t>miseri-córdia</a:t>
            </a:r>
            <a:r>
              <a:rPr lang="pt-BR" dirty="0" smtClean="0"/>
              <a:t> divina diante da miséria humana. 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Orações que invocam a confiança e o louvor.</a:t>
            </a:r>
          </a:p>
          <a:p>
            <a:pPr lvl="1"/>
            <a:r>
              <a:rPr lang="pt-BR" dirty="0" smtClean="0"/>
              <a:t>Frequência dos termos no Saltério:</a:t>
            </a:r>
          </a:p>
          <a:p>
            <a:pPr lvl="1">
              <a:buNone/>
            </a:pPr>
            <a:r>
              <a:rPr lang="pt-BR" sz="3600" b="0" dirty="0" smtClean="0">
                <a:latin typeface="Bwhebl" pitchFamily="18" charset="0"/>
              </a:rPr>
              <a:t>			</a:t>
            </a:r>
            <a:r>
              <a:rPr lang="pt-BR" sz="3600" b="0" dirty="0" err="1" smtClean="0">
                <a:latin typeface="Bwhebl" pitchFamily="18" charset="0"/>
              </a:rPr>
              <a:t>~ymix</a:t>
            </a:r>
            <a:r>
              <a:rPr lang="pt-BR" sz="3600" b="0" dirty="0" smtClean="0">
                <a:latin typeface="Bwhebl" pitchFamily="18" charset="0"/>
              </a:rPr>
              <a:t>]r:</a:t>
            </a:r>
            <a:r>
              <a:rPr lang="pt-BR" sz="3600" dirty="0" smtClean="0"/>
              <a:t>  </a:t>
            </a:r>
            <a:r>
              <a:rPr lang="pt-BR" dirty="0" smtClean="0"/>
              <a:t>(ternura) 		11x. </a:t>
            </a:r>
          </a:p>
          <a:p>
            <a:pPr lvl="1">
              <a:buNone/>
            </a:pPr>
            <a:r>
              <a:rPr lang="pt-BR" sz="3600" b="0" dirty="0" smtClean="0">
                <a:latin typeface="Bwhebl" pitchFamily="18" charset="0"/>
              </a:rPr>
              <a:t>			!n:x'</a:t>
            </a:r>
            <a:r>
              <a:rPr lang="pt-BR" sz="3600" dirty="0" smtClean="0"/>
              <a:t> 	  </a:t>
            </a:r>
            <a:r>
              <a:rPr lang="pt-BR" dirty="0" smtClean="0"/>
              <a:t>(piedade) 		32x. </a:t>
            </a:r>
          </a:p>
          <a:p>
            <a:pPr lvl="1">
              <a:buNone/>
            </a:pPr>
            <a:r>
              <a:rPr lang="pt-BR" sz="3600" b="0" dirty="0" smtClean="0">
                <a:latin typeface="Bwhebl" pitchFamily="18" charset="0"/>
              </a:rPr>
              <a:t>			</a:t>
            </a:r>
            <a:r>
              <a:rPr lang="pt-BR" sz="3600" b="0" dirty="0" err="1" smtClean="0">
                <a:latin typeface="Bwhebl" pitchFamily="18" charset="0"/>
              </a:rPr>
              <a:t>ds</a:t>
            </a:r>
            <a:r>
              <a:rPr lang="pt-BR" sz="3600" b="0" dirty="0" smtClean="0">
                <a:latin typeface="Bwhebl" pitchFamily="18" charset="0"/>
              </a:rPr>
              <a:t>,x,</a:t>
            </a:r>
            <a:r>
              <a:rPr lang="pt-BR" sz="3600" dirty="0" smtClean="0"/>
              <a:t> 	  </a:t>
            </a:r>
            <a:r>
              <a:rPr lang="pt-BR" dirty="0" smtClean="0"/>
              <a:t>(fidelidade) 	128x.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LIVROS SAPIENCIAIS – SALTÉRIO </a:t>
            </a:r>
            <a:endParaRPr lang="pt-BR" b="1" dirty="0" smtClean="0">
              <a:solidFill>
                <a:srgbClr val="00FF00"/>
              </a:solidFill>
            </a:endParaRPr>
          </a:p>
          <a:p>
            <a:pPr>
              <a:buNone/>
            </a:pPr>
            <a:r>
              <a:rPr lang="pt-BR" sz="3600" dirty="0" smtClean="0">
                <a:latin typeface="Bwhebl" pitchFamily="18" charset="0"/>
              </a:rPr>
              <a:t>	</a:t>
            </a:r>
            <a:r>
              <a:rPr lang="pt-BR" sz="4000" b="0" dirty="0" err="1" smtClean="0">
                <a:solidFill>
                  <a:srgbClr val="FF0000"/>
                </a:solidFill>
                <a:latin typeface="Bwhebl" pitchFamily="18" charset="0"/>
              </a:rPr>
              <a:t>~ymix</a:t>
            </a:r>
            <a:r>
              <a:rPr lang="pt-BR" sz="4000" b="0" dirty="0" smtClean="0">
                <a:solidFill>
                  <a:srgbClr val="FF0000"/>
                </a:solidFill>
                <a:latin typeface="Bwhebl" pitchFamily="18" charset="0"/>
              </a:rPr>
              <a:t>]r</a:t>
            </a:r>
            <a:r>
              <a:rPr lang="pt-BR" sz="3600" dirty="0" smtClean="0">
                <a:solidFill>
                  <a:srgbClr val="FF0000"/>
                </a:solidFill>
                <a:latin typeface="Bwhebl" pitchFamily="18" charset="0"/>
              </a:rPr>
              <a:t>;</a:t>
            </a:r>
            <a:r>
              <a:rPr lang="pt-BR" dirty="0" smtClean="0"/>
              <a:t> é unido a </a:t>
            </a:r>
            <a:r>
              <a:rPr lang="pt-BR" sz="4000" b="0" dirty="0" err="1" smtClean="0">
                <a:latin typeface="Bwhebl" pitchFamily="18" charset="0"/>
              </a:rPr>
              <a:t>ds</a:t>
            </a:r>
            <a:r>
              <a:rPr lang="pt-BR" sz="4000" b="0" dirty="0" smtClean="0">
                <a:latin typeface="Bwhebl" pitchFamily="18" charset="0"/>
              </a:rPr>
              <a:t>,x,</a:t>
            </a:r>
            <a:r>
              <a:rPr lang="pt-BR" dirty="0" smtClean="0"/>
              <a:t>  em alguns Salmos.</a:t>
            </a:r>
          </a:p>
          <a:p>
            <a:pPr lvl="1"/>
            <a:r>
              <a:rPr lang="pt-BR" dirty="0" smtClean="0"/>
              <a:t>Suplica da ternura divina (sentimento) e a Aliança.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Outras uniões ocorrem ao longo das Escrituras, com termos importantes: </a:t>
            </a:r>
          </a:p>
          <a:p>
            <a:pPr>
              <a:spcBef>
                <a:spcPts val="0"/>
              </a:spcBef>
              <a:buNone/>
            </a:pPr>
            <a:r>
              <a:rPr lang="pt-BR" sz="3600" b="0" dirty="0" err="1" smtClean="0">
                <a:solidFill>
                  <a:srgbClr val="00FFFF"/>
                </a:solidFill>
                <a:latin typeface="Bwhebl" pitchFamily="18" charset="0"/>
              </a:rPr>
              <a:t>jP'v</a:t>
            </a:r>
            <a:r>
              <a:rPr lang="pt-BR" sz="3600" b="0" dirty="0" smtClean="0">
                <a:solidFill>
                  <a:srgbClr val="00FFFF"/>
                </a:solidFill>
                <a:latin typeface="Bwhebl" pitchFamily="18" charset="0"/>
              </a:rPr>
              <a:t>.</a:t>
            </a:r>
            <a:r>
              <a:rPr lang="pt-BR" sz="3600" b="0" dirty="0" err="1" smtClean="0">
                <a:solidFill>
                  <a:srgbClr val="00FFFF"/>
                </a:solidFill>
                <a:latin typeface="Bwhebl" pitchFamily="18" charset="0"/>
              </a:rPr>
              <a:t>mi</a:t>
            </a:r>
            <a:r>
              <a:rPr lang="pt-BR" sz="3600" b="0" dirty="0" err="1" smtClean="0">
                <a:latin typeface="Bwhebl" pitchFamily="18" charset="0"/>
              </a:rPr>
              <a:t>W</a:t>
            </a:r>
            <a:r>
              <a:rPr lang="pt-BR" sz="3600" b="0" dirty="0" smtClean="0">
                <a:latin typeface="Bwhebl" pitchFamily="18" charset="0"/>
              </a:rPr>
              <a:t> </a:t>
            </a:r>
            <a:r>
              <a:rPr lang="pt-BR" sz="3600" b="0" dirty="0" err="1" smtClean="0">
                <a:latin typeface="Bwhebl" pitchFamily="18" charset="0"/>
              </a:rPr>
              <a:t>ds</a:t>
            </a:r>
            <a:r>
              <a:rPr lang="pt-BR" sz="3600" b="0" dirty="0" smtClean="0">
                <a:latin typeface="Bwhebl" pitchFamily="18" charset="0"/>
              </a:rPr>
              <a:t>,x,</a:t>
            </a:r>
            <a:r>
              <a:rPr lang="pt-BR" sz="3200" dirty="0" smtClean="0"/>
              <a:t> </a:t>
            </a:r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000" dirty="0" smtClean="0">
                <a:solidFill>
                  <a:srgbClr val="00FFFF"/>
                </a:solidFill>
              </a:rPr>
              <a:t>justiça</a:t>
            </a:r>
            <a:r>
              <a:rPr lang="pt-BR" sz="2000" dirty="0" smtClean="0"/>
              <a:t> para </a:t>
            </a:r>
            <a:r>
              <a:rPr lang="pt-BR" sz="2000" dirty="0" smtClean="0">
                <a:sym typeface="Wingdings" pitchFamily="2" charset="2"/>
              </a:rPr>
              <a:t>conversão (cf. Jr 9,23; Os 12,7; </a:t>
            </a:r>
            <a:r>
              <a:rPr lang="pt-BR" sz="2000" dirty="0" err="1" smtClean="0">
                <a:sym typeface="Wingdings" pitchFamily="2" charset="2"/>
              </a:rPr>
              <a:t>Mq</a:t>
            </a:r>
            <a:r>
              <a:rPr lang="pt-BR" sz="2000" dirty="0" smtClean="0">
                <a:sym typeface="Wingdings" pitchFamily="2" charset="2"/>
              </a:rPr>
              <a:t> 6,8).</a:t>
            </a:r>
          </a:p>
          <a:p>
            <a:pPr>
              <a:spcBef>
                <a:spcPts val="0"/>
              </a:spcBef>
              <a:buNone/>
            </a:pPr>
            <a:r>
              <a:rPr lang="es-ES" sz="3600" b="0" dirty="0" err="1" smtClean="0">
                <a:solidFill>
                  <a:srgbClr val="00FFFF"/>
                </a:solidFill>
                <a:latin typeface="Bwhebl" pitchFamily="18" charset="0"/>
              </a:rPr>
              <a:t>hq'd'ce</a:t>
            </a:r>
            <a:r>
              <a:rPr lang="pt-BR" sz="3600" b="0" dirty="0" smtClean="0">
                <a:latin typeface="Bwhebl" pitchFamily="18" charset="0"/>
              </a:rPr>
              <a:t>W</a:t>
            </a:r>
            <a:r>
              <a:rPr lang="es-ES" sz="3600" b="0" dirty="0" smtClean="0">
                <a:latin typeface="Bwhebl" pitchFamily="18" charset="0"/>
              </a:rPr>
              <a:t>. </a:t>
            </a:r>
            <a:r>
              <a:rPr lang="pt-BR" sz="3600" b="0" dirty="0" err="1" smtClean="0">
                <a:latin typeface="Bwhebl" pitchFamily="18" charset="0"/>
              </a:rPr>
              <a:t>ds</a:t>
            </a:r>
            <a:r>
              <a:rPr lang="pt-BR" sz="3600" b="0" dirty="0" smtClean="0">
                <a:latin typeface="Bwhebl" pitchFamily="18" charset="0"/>
              </a:rPr>
              <a:t>,x,</a:t>
            </a:r>
            <a:r>
              <a:rPr lang="pt-BR" sz="3200" dirty="0" smtClean="0"/>
              <a:t> </a:t>
            </a:r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000" dirty="0" smtClean="0">
                <a:solidFill>
                  <a:srgbClr val="00FFFF"/>
                </a:solidFill>
              </a:rPr>
              <a:t>retidão</a:t>
            </a:r>
            <a:r>
              <a:rPr lang="pt-BR" sz="2000" dirty="0" smtClean="0"/>
              <a:t> para </a:t>
            </a:r>
            <a:r>
              <a:rPr lang="pt-BR" sz="2000" dirty="0" smtClean="0">
                <a:sym typeface="Wingdings" pitchFamily="2" charset="2"/>
              </a:rPr>
              <a:t>salvação (cf. </a:t>
            </a:r>
            <a:r>
              <a:rPr lang="pt-BR" sz="2000" dirty="0" err="1" smtClean="0">
                <a:sym typeface="Wingdings" pitchFamily="2" charset="2"/>
              </a:rPr>
              <a:t>Sl</a:t>
            </a:r>
            <a:r>
              <a:rPr lang="pt-BR" sz="2000" dirty="0" smtClean="0">
                <a:sym typeface="Wingdings" pitchFamily="2" charset="2"/>
              </a:rPr>
              <a:t> 36[35],11; 40[39],11).</a:t>
            </a:r>
          </a:p>
          <a:p>
            <a:pPr>
              <a:spcBef>
                <a:spcPts val="0"/>
              </a:spcBef>
              <a:buNone/>
            </a:pPr>
            <a:r>
              <a:rPr lang="es-ES" sz="3600" b="0" dirty="0" err="1" smtClean="0">
                <a:solidFill>
                  <a:srgbClr val="00FFFF"/>
                </a:solidFill>
                <a:latin typeface="Bwhebl" pitchFamily="18" charset="0"/>
              </a:rPr>
              <a:t>tm,a</a:t>
            </a:r>
            <a:r>
              <a:rPr lang="es-ES" sz="3600" b="0" dirty="0" smtClean="0">
                <a:solidFill>
                  <a:srgbClr val="00FFFF"/>
                </a:solidFill>
                <a:latin typeface="Bwhebl" pitchFamily="18" charset="0"/>
              </a:rPr>
              <a:t>/</a:t>
            </a:r>
            <a:r>
              <a:rPr lang="es-ES" sz="3600" b="0" dirty="0" smtClean="0">
                <a:latin typeface="Bwhebl" pitchFamily="18" charset="0"/>
              </a:rPr>
              <a:t>w&lt; </a:t>
            </a:r>
            <a:r>
              <a:rPr lang="pt-BR" sz="3600" b="0" dirty="0" err="1" smtClean="0">
                <a:latin typeface="Bwhebl" pitchFamily="18" charset="0"/>
              </a:rPr>
              <a:t>ds</a:t>
            </a:r>
            <a:r>
              <a:rPr lang="pt-BR" sz="3600" b="0" dirty="0" smtClean="0">
                <a:latin typeface="Bwhebl" pitchFamily="18" charset="0"/>
              </a:rPr>
              <a:t>,x,</a:t>
            </a:r>
            <a:r>
              <a:rPr lang="pt-BR" sz="3200" dirty="0" smtClean="0"/>
              <a:t> </a:t>
            </a:r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000" dirty="0" smtClean="0">
                <a:solidFill>
                  <a:srgbClr val="00FFFF"/>
                </a:solidFill>
              </a:rPr>
              <a:t>amor </a:t>
            </a:r>
            <a:r>
              <a:rPr lang="pt-BR" sz="2000" dirty="0" smtClean="0"/>
              <a:t>para </a:t>
            </a:r>
            <a:r>
              <a:rPr lang="pt-BR" sz="2000" dirty="0" smtClean="0">
                <a:sym typeface="Wingdings" pitchFamily="2" charset="2"/>
              </a:rPr>
              <a:t>dedicação (cf. </a:t>
            </a:r>
            <a:r>
              <a:rPr lang="pt-BR" sz="2000" dirty="0" err="1" smtClean="0">
                <a:sym typeface="Wingdings" pitchFamily="2" charset="2"/>
              </a:rPr>
              <a:t>Js</a:t>
            </a:r>
            <a:r>
              <a:rPr lang="pt-BR" sz="2000" dirty="0" smtClean="0">
                <a:sym typeface="Wingdings" pitchFamily="2" charset="2"/>
              </a:rPr>
              <a:t> 2,14; </a:t>
            </a:r>
            <a:r>
              <a:rPr lang="pt-BR" sz="2000" dirty="0" err="1" smtClean="0">
                <a:sym typeface="Wingdings" pitchFamily="2" charset="2"/>
              </a:rPr>
              <a:t>Pv</a:t>
            </a:r>
            <a:r>
              <a:rPr lang="pt-BR" sz="2000" dirty="0" smtClean="0">
                <a:sym typeface="Wingdings" pitchFamily="2" charset="2"/>
              </a:rPr>
              <a:t> 3,3).</a:t>
            </a: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hw"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hy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^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ym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]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r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:-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rkoz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 </a:t>
            </a:r>
          </a:p>
          <a:p>
            <a:pPr lvl="2" algn="r"/>
            <a:r>
              <a:rPr lang="pt-BR" spc="-100" dirty="0" smtClean="0"/>
              <a:t>Recorda tua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(ternura), ó Senhor, </a:t>
            </a:r>
          </a:p>
          <a:p>
            <a:pPr lvl="2" algn="r"/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hM'he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(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~l'A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[me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yKi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^y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d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&lt;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s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'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]w: </a:t>
            </a:r>
          </a:p>
          <a:p>
            <a:pPr lvl="2" algn="r"/>
            <a:r>
              <a:rPr lang="pt-BR" spc="-100" dirty="0" smtClean="0"/>
              <a:t>e tua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(fidelidade) que existem desde a eternidade.</a:t>
            </a:r>
          </a:p>
          <a:p>
            <a:pPr lvl="2" algn="r"/>
            <a:r>
              <a:rPr lang="pt-BR" dirty="0" smtClean="0"/>
              <a:t>(</a:t>
            </a:r>
            <a:r>
              <a:rPr lang="pt-BR" dirty="0" err="1" smtClean="0"/>
              <a:t>Sl</a:t>
            </a:r>
            <a:r>
              <a:rPr lang="pt-BR" dirty="0" smtClean="0"/>
              <a:t> 25[24],6)</a:t>
            </a:r>
          </a:p>
          <a:p>
            <a:pPr lvl="2" algn="r"/>
            <a:endParaRPr lang="pt-BR" spc="-100" dirty="0" smtClean="0"/>
          </a:p>
          <a:p>
            <a:pPr lvl="2" algn="r"/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^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ym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]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r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::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al'k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.ti-al{ hw"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hy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hT'a</a:t>
            </a:r>
            <a:endParaRPr lang="pt-BR" sz="4400" b="0" dirty="0" smtClean="0">
              <a:solidFill>
                <a:schemeClr val="tx1"/>
              </a:solidFill>
              <a:latin typeface="Bwhebl" pitchFamily="18" charset="0"/>
            </a:endParaRPr>
          </a:p>
          <a:p>
            <a:pPr lvl="2" algn="r"/>
            <a:r>
              <a:rPr lang="pt-BR" spc="-100" dirty="0" smtClean="0"/>
              <a:t>Quanto a ti, Senhor, não termines tua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(ternura) por mim,</a:t>
            </a:r>
          </a:p>
          <a:p>
            <a:pPr lvl="2" algn="r"/>
            <a:r>
              <a:rPr lang="pl-PL" sz="4400" b="0" dirty="0" smtClean="0">
                <a:solidFill>
                  <a:schemeClr val="tx1"/>
                </a:solidFill>
                <a:latin typeface="Bwhebl" pitchFamily="18" charset="0"/>
              </a:rPr>
              <a:t>ynIWrC.yI dymiT' ^T.mia]w: ^</a:t>
            </a:r>
            <a:r>
              <a:rPr lang="pl-PL" sz="4400" b="0" dirty="0" smtClean="0">
                <a:solidFill>
                  <a:srgbClr val="FF0000"/>
                </a:solidFill>
                <a:latin typeface="Bwhebl" pitchFamily="18" charset="0"/>
              </a:rPr>
              <a:t>D</a:t>
            </a:r>
            <a:r>
              <a:rPr lang="pl-PL" sz="4400" b="0" dirty="0" smtClean="0">
                <a:solidFill>
                  <a:schemeClr val="tx1"/>
                </a:solidFill>
                <a:latin typeface="Bwhebl" pitchFamily="18" charset="0"/>
              </a:rPr>
              <a:t>&gt;</a:t>
            </a:r>
            <a:r>
              <a:rPr lang="pl-PL" sz="4400" b="0" dirty="0" smtClean="0">
                <a:solidFill>
                  <a:srgbClr val="FF0000"/>
                </a:solidFill>
                <a:latin typeface="Bwhebl" pitchFamily="18" charset="0"/>
              </a:rPr>
              <a:t>s</a:t>
            </a:r>
            <a:r>
              <a:rPr lang="pl-PL" sz="4400" b="0" dirty="0" smtClean="0">
                <a:solidFill>
                  <a:schemeClr val="tx1"/>
                </a:solidFill>
                <a:latin typeface="Bwhebl" pitchFamily="18" charset="0"/>
              </a:rPr>
              <a:t>.</a:t>
            </a:r>
            <a:r>
              <a:rPr lang="pl-PL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l-PL" sz="4400" b="0" dirty="0" smtClean="0">
                <a:solidFill>
                  <a:schemeClr val="tx1"/>
                </a:solidFill>
                <a:latin typeface="Bwhebl" pitchFamily="18" charset="0"/>
              </a:rPr>
              <a:t>; yNIM&lt;mi</a:t>
            </a:r>
            <a:endParaRPr lang="pt-BR" sz="4400" b="0" dirty="0" smtClean="0">
              <a:solidFill>
                <a:schemeClr val="tx1"/>
              </a:solidFill>
              <a:latin typeface="Bwhebl" pitchFamily="18" charset="0"/>
            </a:endParaRPr>
          </a:p>
          <a:p>
            <a:pPr lvl="2" algn="r"/>
            <a:r>
              <a:rPr lang="pt-BR" spc="-100" dirty="0" smtClean="0"/>
              <a:t>pois tua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(fidelidade) e amor sempre me protegerão.</a:t>
            </a:r>
          </a:p>
          <a:p>
            <a:pPr lvl="2" algn="r"/>
            <a:r>
              <a:rPr lang="pt-BR" dirty="0" smtClean="0"/>
              <a:t>(</a:t>
            </a:r>
            <a:r>
              <a:rPr lang="pt-BR" dirty="0" err="1" smtClean="0"/>
              <a:t>Sl</a:t>
            </a:r>
            <a:r>
              <a:rPr lang="pt-BR" dirty="0" smtClean="0"/>
              <a:t> 25[24],6)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LIVROS SAPIENCIAIS – SALTÉRIO 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Salmista recorda a </a:t>
            </a:r>
            <a:r>
              <a:rPr lang="pt-BR" sz="4200" b="0" dirty="0" err="1" smtClean="0">
                <a:solidFill>
                  <a:srgbClr val="FF0000"/>
                </a:solidFill>
                <a:latin typeface="Bwhebl" pitchFamily="18" charset="0"/>
              </a:rPr>
              <a:t>~ymix</a:t>
            </a:r>
            <a:r>
              <a:rPr lang="pt-BR" sz="4200" b="0" dirty="0" smtClean="0">
                <a:solidFill>
                  <a:srgbClr val="FF0000"/>
                </a:solidFill>
                <a:latin typeface="Bwhebl" pitchFamily="18" charset="0"/>
              </a:rPr>
              <a:t>]r</a:t>
            </a:r>
            <a:r>
              <a:rPr lang="pt-BR" sz="4200" dirty="0" smtClean="0">
                <a:solidFill>
                  <a:srgbClr val="FF0000"/>
                </a:solidFill>
                <a:latin typeface="Bwhebl" pitchFamily="18" charset="0"/>
              </a:rPr>
              <a:t>;</a:t>
            </a:r>
            <a:endParaRPr lang="pt-BR" dirty="0" smtClean="0"/>
          </a:p>
          <a:p>
            <a:pPr lvl="1"/>
            <a:r>
              <a:rPr lang="pt-BR" dirty="0" smtClean="0"/>
              <a:t>Antropomorfismo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sentimento materno.</a:t>
            </a:r>
          </a:p>
          <a:p>
            <a:pPr lvl="1"/>
            <a:r>
              <a:rPr lang="pt-BR" dirty="0" smtClean="0"/>
              <a:t>Após a desobediência e o pecado, o orante sente a falta da ternura divina e suplica a fidelidade.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Como um filho que sente da benevolência materna.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LIVROS SAPIENCIAIS – SALTÉRIO </a:t>
            </a:r>
            <a:endParaRPr lang="pt-BR" b="1" dirty="0" smtClean="0">
              <a:solidFill>
                <a:srgbClr val="00FF00"/>
              </a:solidFill>
            </a:endParaRPr>
          </a:p>
          <a:p>
            <a:pPr lvl="1"/>
            <a:r>
              <a:rPr lang="pt-BR" dirty="0" smtClean="0"/>
              <a:t>Salmista demonstra a certeza que esta relação entre o orante e Deus é algo </a:t>
            </a:r>
            <a:r>
              <a:rPr lang="pt-BR" u="sng" dirty="0" smtClean="0">
                <a:solidFill>
                  <a:srgbClr val="00FFFF"/>
                </a:solidFill>
              </a:rPr>
              <a:t>perene</a:t>
            </a:r>
            <a:r>
              <a:rPr lang="pt-BR" dirty="0" smtClean="0"/>
              <a:t> e </a:t>
            </a:r>
            <a:r>
              <a:rPr lang="pt-BR" u="sng" dirty="0" smtClean="0">
                <a:solidFill>
                  <a:srgbClr val="00FFFF"/>
                </a:solidFill>
              </a:rPr>
              <a:t>eterno</a:t>
            </a:r>
            <a:r>
              <a:rPr lang="pt-BR" dirty="0" smtClean="0"/>
              <a:t> (</a:t>
            </a:r>
            <a:r>
              <a:rPr lang="pt-BR" dirty="0" smtClean="0">
                <a:solidFill>
                  <a:srgbClr val="FF66FF"/>
                </a:solidFill>
              </a:rPr>
              <a:t>profetas</a:t>
            </a:r>
            <a:r>
              <a:rPr lang="pt-BR" dirty="0" smtClean="0"/>
              <a:t>).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>
                <a:solidFill>
                  <a:srgbClr val="FF66FF"/>
                </a:solidFill>
              </a:rPr>
              <a:t>Misericórdia </a:t>
            </a:r>
            <a:r>
              <a:rPr lang="pt-BR" dirty="0" smtClean="0">
                <a:solidFill>
                  <a:srgbClr val="FF66FF"/>
                </a:solidFill>
                <a:sym typeface="Wingdings" pitchFamily="2" charset="2"/>
              </a:rPr>
              <a:t> </a:t>
            </a:r>
            <a:r>
              <a:rPr lang="pt-BR" dirty="0" smtClean="0">
                <a:solidFill>
                  <a:srgbClr val="FF66FF"/>
                </a:solidFill>
              </a:rPr>
              <a:t>o sentimento da ternura é garantido pela fidelidade da Aliança.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LIVROS SAPIENCIAIS – SALTÉRIO </a:t>
            </a:r>
            <a:endParaRPr lang="pt-BR" b="1" dirty="0" smtClean="0">
              <a:solidFill>
                <a:srgbClr val="00FF00"/>
              </a:solidFill>
            </a:endParaRPr>
          </a:p>
          <a:p>
            <a:pPr>
              <a:buNone/>
            </a:pPr>
            <a:r>
              <a:rPr lang="pt-BR" sz="3600" dirty="0" smtClean="0">
                <a:latin typeface="Bwhebl" pitchFamily="18" charset="0"/>
              </a:rPr>
              <a:t>	</a:t>
            </a:r>
            <a:r>
              <a:rPr lang="pt-BR" sz="4000" b="0" dirty="0" smtClean="0">
                <a:solidFill>
                  <a:srgbClr val="FF0000"/>
                </a:solidFill>
                <a:latin typeface="Bwhebl" pitchFamily="18" charset="0"/>
              </a:rPr>
              <a:t> !n:x'</a:t>
            </a:r>
            <a:r>
              <a:rPr lang="pt-BR" dirty="0" smtClean="0"/>
              <a:t> é apresentado como cura.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Salmista apresenta vários motivos obter a piedade.</a:t>
            </a:r>
          </a:p>
          <a:p>
            <a:pPr lvl="1"/>
            <a:r>
              <a:rPr lang="pt-BR" dirty="0" smtClean="0"/>
              <a:t>Necessidade de cura das dificuldades físicas e espirituais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pedido confiante.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 lvl="2" algn="r"/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yli-rc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yKi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hw"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hy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n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I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N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E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'</a:t>
            </a:r>
          </a:p>
          <a:p>
            <a:pPr lvl="2" algn="r"/>
            <a:r>
              <a:rPr lang="pt-BR" spc="-100" dirty="0" smtClean="0"/>
              <a:t>Tem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(piedade) de mim, ó Senhor, pois estou oprimido.</a:t>
            </a:r>
          </a:p>
          <a:p>
            <a:pPr lvl="2" algn="r"/>
            <a:r>
              <a:rPr lang="pt-BR" dirty="0" smtClean="0"/>
              <a:t>(</a:t>
            </a:r>
            <a:r>
              <a:rPr lang="pt-BR" dirty="0" err="1" smtClean="0"/>
              <a:t>Sl</a:t>
            </a:r>
            <a:r>
              <a:rPr lang="pt-BR" dirty="0" smtClean="0"/>
              <a:t> 31[30],10)</a:t>
            </a:r>
          </a:p>
          <a:p>
            <a:pPr lvl="2" algn="r"/>
            <a:endParaRPr lang="pt-BR" sz="4400" b="0" dirty="0" smtClean="0">
              <a:solidFill>
                <a:schemeClr val="tx1"/>
              </a:solidFill>
              <a:latin typeface="Bwhebl" pitchFamily="18" charset="0"/>
            </a:endParaRPr>
          </a:p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n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I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N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E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' hw"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hy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</a:t>
            </a:r>
          </a:p>
          <a:p>
            <a:pPr lvl="2" algn="r"/>
            <a:r>
              <a:rPr lang="pt-BR" spc="-100" dirty="0" smtClean="0"/>
              <a:t>Tem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(piedade) de mim, ó Senhor, </a:t>
            </a:r>
          </a:p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%l"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ytiaj'x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'-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yKi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yvip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.n: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ha'p'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r&gt;</a:t>
            </a:r>
          </a:p>
          <a:p>
            <a:pPr lvl="2" algn="r"/>
            <a:r>
              <a:rPr lang="pt-BR" spc="-100" dirty="0" smtClean="0"/>
              <a:t>cura a minha alma, pois pequei contra ti.</a:t>
            </a:r>
            <a:endParaRPr lang="pt-BR" b="0" dirty="0" smtClean="0">
              <a:solidFill>
                <a:schemeClr val="tx1"/>
              </a:solidFill>
              <a:latin typeface="Bwhebl" pitchFamily="18" charset="0"/>
            </a:endParaRPr>
          </a:p>
          <a:p>
            <a:pPr lvl="2" algn="r"/>
            <a:r>
              <a:rPr lang="pt-BR" dirty="0" smtClean="0"/>
              <a:t>(</a:t>
            </a:r>
            <a:r>
              <a:rPr lang="pt-BR" dirty="0" err="1" smtClean="0"/>
              <a:t>Sl</a:t>
            </a:r>
            <a:r>
              <a:rPr lang="pt-BR" dirty="0" smtClean="0"/>
              <a:t> 41[40],5)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LIVROS SAPIENCIAIS – SALTÉRIO </a:t>
            </a:r>
            <a:endParaRPr lang="pt-BR" b="1" dirty="0" smtClean="0">
              <a:solidFill>
                <a:srgbClr val="00FF00"/>
              </a:solidFill>
            </a:endParaRPr>
          </a:p>
          <a:p>
            <a:pPr lvl="1"/>
            <a:r>
              <a:rPr lang="pt-BR" dirty="0" smtClean="0"/>
              <a:t>Salmista pede a intervenção divina para </a:t>
            </a:r>
            <a:r>
              <a:rPr lang="pt-BR" u="sng" dirty="0" smtClean="0">
                <a:solidFill>
                  <a:srgbClr val="00FFFF"/>
                </a:solidFill>
              </a:rPr>
              <a:t>regenerar o coração</a:t>
            </a:r>
            <a:r>
              <a:rPr lang="pt-BR" dirty="0" smtClean="0">
                <a:solidFill>
                  <a:srgbClr val="00FFFF"/>
                </a:solidFill>
              </a:rPr>
              <a:t> </a:t>
            </a:r>
            <a:r>
              <a:rPr lang="pt-BR" dirty="0" smtClean="0"/>
              <a:t>humano.</a:t>
            </a:r>
          </a:p>
          <a:p>
            <a:pPr lvl="1"/>
            <a:r>
              <a:rPr lang="pt-BR" dirty="0" smtClean="0"/>
              <a:t>Surge a possibilidade, com a cura, da vivência consciente e plena da Aliança (</a:t>
            </a:r>
            <a:r>
              <a:rPr lang="pt-BR" dirty="0" smtClean="0">
                <a:solidFill>
                  <a:srgbClr val="FF66FF"/>
                </a:solidFill>
              </a:rPr>
              <a:t>profetas</a:t>
            </a:r>
            <a:r>
              <a:rPr lang="pt-BR" dirty="0" smtClean="0"/>
              <a:t>).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>
                <a:solidFill>
                  <a:srgbClr val="FF66FF"/>
                </a:solidFill>
              </a:rPr>
              <a:t>Misericórdia</a:t>
            </a:r>
            <a:r>
              <a:rPr lang="pt-BR" dirty="0" smtClean="0">
                <a:solidFill>
                  <a:srgbClr val="FF66FF"/>
                </a:solidFill>
                <a:sym typeface="Wingdings" pitchFamily="2" charset="2"/>
              </a:rPr>
              <a:t> </a:t>
            </a:r>
            <a:r>
              <a:rPr lang="pt-BR" dirty="0" smtClean="0">
                <a:solidFill>
                  <a:srgbClr val="FF66FF"/>
                </a:solidFill>
              </a:rPr>
              <a:t>traço terapêutico.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INTRODUÇÃO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JUBILEU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1300 -  Bonifácio VIII</a:t>
            </a:r>
          </a:p>
          <a:p>
            <a:pPr lvl="1"/>
            <a:r>
              <a:rPr lang="pt-BR" dirty="0" smtClean="0"/>
              <a:t>Idéia de um jubileu para evidenciar a centralidade de Roma na Igreja católica.</a:t>
            </a:r>
          </a:p>
          <a:p>
            <a:pPr lvl="1"/>
            <a:r>
              <a:rPr lang="pt-BR" dirty="0" smtClean="0"/>
              <a:t>Idéia original de celebrá-lo a cada 100 anos, mas foi sendo reduzido o intervalo para cada 25 anos, além do número 33 e dos extraordinários.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1423 - Martinho V</a:t>
            </a:r>
          </a:p>
          <a:p>
            <a:pPr lvl="1"/>
            <a:r>
              <a:rPr lang="pt-BR" dirty="0" smtClean="0"/>
              <a:t>Acena à porta santa na Basílica do </a:t>
            </a:r>
            <a:r>
              <a:rPr lang="pt-BR" dirty="0" err="1" smtClean="0"/>
              <a:t>Latrão</a:t>
            </a:r>
            <a:r>
              <a:rPr lang="pt-BR" dirty="0" smtClean="0"/>
              <a:t>.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LIVROS SAPIENCIAIS – SALTÉRIO </a:t>
            </a:r>
            <a:endParaRPr lang="pt-BR" b="1" dirty="0" smtClean="0">
              <a:solidFill>
                <a:srgbClr val="00FF00"/>
              </a:solidFill>
            </a:endParaRPr>
          </a:p>
          <a:p>
            <a:pPr>
              <a:buNone/>
            </a:pPr>
            <a:r>
              <a:rPr lang="pt-BR" sz="3600" dirty="0" smtClean="0">
                <a:latin typeface="Bwhebl" pitchFamily="18" charset="0"/>
              </a:rPr>
              <a:t>	</a:t>
            </a:r>
            <a:r>
              <a:rPr lang="pt-BR" sz="4000" b="0" dirty="0" smtClean="0">
                <a:solidFill>
                  <a:srgbClr val="FF0000"/>
                </a:solidFill>
                <a:latin typeface="Bwhebl" pitchFamily="18" charset="0"/>
              </a:rPr>
              <a:t> </a:t>
            </a:r>
            <a:r>
              <a:rPr lang="pt-BR" sz="4000" b="0" dirty="0" err="1" smtClean="0">
                <a:solidFill>
                  <a:srgbClr val="FF0000"/>
                </a:solidFill>
                <a:latin typeface="Bwhebl" pitchFamily="18" charset="0"/>
              </a:rPr>
              <a:t>ds</a:t>
            </a:r>
            <a:r>
              <a:rPr lang="pt-BR" sz="4000" b="0" dirty="0" smtClean="0">
                <a:solidFill>
                  <a:srgbClr val="FF0000"/>
                </a:solidFill>
                <a:latin typeface="Bwhebl" pitchFamily="18" charset="0"/>
              </a:rPr>
              <a:t>,x,</a:t>
            </a:r>
            <a:r>
              <a:rPr lang="pt-BR" dirty="0" smtClean="0"/>
              <a:t> é a fidelidade ao longo da história.</a:t>
            </a:r>
          </a:p>
          <a:p>
            <a:pPr lvl="1"/>
            <a:r>
              <a:rPr lang="pt-BR" dirty="0" smtClean="0"/>
              <a:t>Salmista reconhece a fidelidade divina na criação, na redenção e no auxílio à humanidade. 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Salmo 136(135) – </a:t>
            </a:r>
            <a:r>
              <a:rPr lang="pt-BR" dirty="0" smtClean="0">
                <a:solidFill>
                  <a:srgbClr val="FFFF00"/>
                </a:solidFill>
              </a:rPr>
              <a:t>Grande </a:t>
            </a:r>
            <a:r>
              <a:rPr lang="pt-BR" dirty="0" err="1" smtClean="0">
                <a:solidFill>
                  <a:srgbClr val="FFFF00"/>
                </a:solidFill>
              </a:rPr>
              <a:t>Hallel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smtClean="0"/>
              <a:t>– utiliza o termo em  todos os seus 26 versículos mediante refrão.</a:t>
            </a:r>
          </a:p>
          <a:p>
            <a:pPr lvl="1"/>
            <a:r>
              <a:rPr lang="pt-BR" dirty="0" smtClean="0"/>
              <a:t>Misericórdia de Deus é vista na criação, no Êxodo e caminho pelo deserto. 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 lvl="2" algn="r"/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A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Ds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~l'A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[l.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yKi</a:t>
            </a:r>
            <a:endParaRPr lang="pt-BR" sz="4400" b="0" dirty="0" smtClean="0">
              <a:solidFill>
                <a:schemeClr val="tx1"/>
              </a:solidFill>
              <a:latin typeface="Bwhebl" pitchFamily="18" charset="0"/>
            </a:endParaRPr>
          </a:p>
          <a:p>
            <a:pPr lvl="2" algn="r"/>
            <a:r>
              <a:rPr lang="pt-BR" spc="-100" dirty="0" smtClean="0"/>
              <a:t>Porque para sempre é sua misericórdia (fidelidade).</a:t>
            </a:r>
          </a:p>
          <a:p>
            <a:pPr lvl="2" algn="r"/>
            <a:r>
              <a:rPr lang="pt-BR" dirty="0" smtClean="0"/>
              <a:t>(</a:t>
            </a:r>
            <a:r>
              <a:rPr lang="pt-BR" dirty="0" err="1" smtClean="0"/>
              <a:t>Sl</a:t>
            </a:r>
            <a:r>
              <a:rPr lang="pt-BR" dirty="0" smtClean="0"/>
              <a:t> 136[135],1ss)</a:t>
            </a:r>
          </a:p>
          <a:p>
            <a:endParaRPr lang="pt-BR" dirty="0" smtClean="0"/>
          </a:p>
          <a:p>
            <a:r>
              <a:rPr lang="pt-BR" dirty="0" smtClean="0"/>
              <a:t>A história da salvação é obra da misericórdia:</a:t>
            </a:r>
          </a:p>
          <a:p>
            <a:pPr lvl="1"/>
            <a:r>
              <a:rPr lang="pt-BR" dirty="0" smtClean="0"/>
              <a:t>Salmista pede a misericórdia </a:t>
            </a:r>
            <a:r>
              <a:rPr lang="pt-BR" u="sng" dirty="0" smtClean="0">
                <a:solidFill>
                  <a:srgbClr val="00FFFF"/>
                </a:solidFill>
              </a:rPr>
              <a:t>eterna</a:t>
            </a:r>
            <a:r>
              <a:rPr lang="pt-BR" dirty="0" smtClean="0"/>
              <a:t> sobre a sua situação passageira. </a:t>
            </a:r>
          </a:p>
          <a:p>
            <a:pPr lvl="1"/>
            <a:r>
              <a:rPr lang="pt-BR" dirty="0" smtClean="0"/>
              <a:t>Como Deus já se demonstrou misericordioso na história, a sua fidelidade é a garantia de uma nova intervenção – individual.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>
                <a:solidFill>
                  <a:srgbClr val="FF66FF"/>
                </a:solidFill>
              </a:rPr>
              <a:t>Misericórdia</a:t>
            </a:r>
            <a:r>
              <a:rPr lang="pt-BR" dirty="0" smtClean="0">
                <a:solidFill>
                  <a:srgbClr val="FF66FF"/>
                </a:solidFill>
                <a:sym typeface="Wingdings" pitchFamily="2" charset="2"/>
              </a:rPr>
              <a:t> </a:t>
            </a:r>
            <a:r>
              <a:rPr lang="pt-BR" dirty="0" smtClean="0">
                <a:solidFill>
                  <a:srgbClr val="FF66FF"/>
                </a:solidFill>
              </a:rPr>
              <a:t>salvação.</a:t>
            </a:r>
          </a:p>
          <a:p>
            <a:pPr lvl="1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d) LIVROS SAPIENCIAIS – SALTÉRIO 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Saltério une os termos da misericórdia em algumas súplicas individuais e apresenta alguns traços da misericórdia: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Misericórdia garante a intervenção divina, </a:t>
            </a:r>
          </a:p>
          <a:p>
            <a:pPr lvl="1"/>
            <a:r>
              <a:rPr lang="pt-BR" dirty="0" smtClean="0"/>
              <a:t>Misericórdia cura as enfermidades humanas,</a:t>
            </a:r>
          </a:p>
          <a:p>
            <a:pPr lvl="1"/>
            <a:r>
              <a:rPr lang="pt-BR" dirty="0" smtClean="0"/>
              <a:t>Misericórdia é eterna como a Aliança.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LIVROS PROFÉTICOS</a:t>
            </a:r>
            <a:endParaRPr lang="pt-BR" b="1" dirty="0" smtClean="0">
              <a:solidFill>
                <a:srgbClr val="00FF00"/>
              </a:solidFill>
            </a:endParaRPr>
          </a:p>
        </p:txBody>
      </p:sp>
      <p:sp>
        <p:nvSpPr>
          <p:cNvPr id="1026" name="AutoShape 2" descr="Resultado de imagem para profetas antigo testa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https://dyccpk00n8yzt.cloudfront.net/uploads/episodio/frame/129/59-rc-frame-profetas-antigo-testame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59263"/>
            <a:ext cx="7286644" cy="409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e) LIVROS PROFÉTICOS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Os livros da palavra e da intervenção:</a:t>
            </a:r>
          </a:p>
          <a:p>
            <a:pPr lvl="1" algn="l"/>
            <a:r>
              <a:rPr lang="pt-BR" dirty="0" smtClean="0"/>
              <a:t>Isaías, Jeremias (</a:t>
            </a:r>
            <a:r>
              <a:rPr lang="pt-BR" dirty="0" err="1" smtClean="0"/>
              <a:t>Lament</a:t>
            </a:r>
            <a:r>
              <a:rPr lang="pt-BR" dirty="0" smtClean="0"/>
              <a:t>./</a:t>
            </a:r>
            <a:r>
              <a:rPr lang="pt-BR" dirty="0" err="1" smtClean="0"/>
              <a:t>Baruc</a:t>
            </a:r>
            <a:r>
              <a:rPr lang="pt-BR" dirty="0" smtClean="0"/>
              <a:t>), Ezequiel, Daniel.</a:t>
            </a:r>
          </a:p>
          <a:p>
            <a:pPr lvl="1" algn="l"/>
            <a:r>
              <a:rPr lang="pt-BR" dirty="0" smtClean="0"/>
              <a:t>Oséias, Joel, Amós, Abdias, Jonas, Miquéias, </a:t>
            </a:r>
            <a:r>
              <a:rPr lang="pt-BR" dirty="0" err="1" smtClean="0"/>
              <a:t>Naum</a:t>
            </a:r>
            <a:r>
              <a:rPr lang="pt-BR" dirty="0" smtClean="0"/>
              <a:t>, </a:t>
            </a:r>
            <a:r>
              <a:rPr lang="pt-BR" dirty="0" err="1" smtClean="0"/>
              <a:t>Habacuc</a:t>
            </a:r>
            <a:r>
              <a:rPr lang="pt-BR" dirty="0" smtClean="0"/>
              <a:t>, </a:t>
            </a:r>
            <a:r>
              <a:rPr lang="pt-BR" dirty="0" err="1" smtClean="0"/>
              <a:t>Sofonias</a:t>
            </a:r>
            <a:r>
              <a:rPr lang="pt-BR" dirty="0" smtClean="0"/>
              <a:t>, Ageu, Zacarias, </a:t>
            </a:r>
            <a:r>
              <a:rPr lang="pt-BR" dirty="0" err="1" smtClean="0"/>
              <a:t>Malaquias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Pedido </a:t>
            </a:r>
            <a:r>
              <a:rPr lang="pt-BR" u="sng" dirty="0" smtClean="0">
                <a:solidFill>
                  <a:srgbClr val="00FFFF"/>
                </a:solidFill>
              </a:rPr>
              <a:t>individual</a:t>
            </a:r>
            <a:r>
              <a:rPr lang="pt-BR" dirty="0" smtClean="0"/>
              <a:t> de misericórdia.</a:t>
            </a:r>
          </a:p>
          <a:p>
            <a:pPr lvl="1"/>
            <a:r>
              <a:rPr lang="pt-BR" dirty="0" smtClean="0"/>
              <a:t>Misericórdia como cura.</a:t>
            </a:r>
            <a:endParaRPr lang="pt-B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e) LIVROS PROFÉTICOS – OSÉIAS 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Situação dramática de Oséias em seu </a:t>
            </a:r>
            <a:r>
              <a:rPr lang="pt-BR" dirty="0" err="1" smtClean="0"/>
              <a:t>relacio-namento</a:t>
            </a:r>
            <a:r>
              <a:rPr lang="pt-BR" dirty="0" smtClean="0"/>
              <a:t> conjugal com uma prostituta se torna o símbolo do relacionamento do povo com o seu Deus. 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Oséias modifica a demonstração da misericórdia. </a:t>
            </a:r>
          </a:p>
          <a:p>
            <a:pPr lvl="1"/>
            <a:r>
              <a:rPr lang="pt-BR" dirty="0" smtClean="0"/>
              <a:t>Ao interno do processo jurídico típico de Israel (</a:t>
            </a:r>
            <a:r>
              <a:rPr lang="pt-BR" sz="3600" b="0" dirty="0" err="1" smtClean="0">
                <a:latin typeface="Bwhebl" pitchFamily="18" charset="0"/>
              </a:rPr>
              <a:t>byrI</a:t>
            </a:r>
            <a:r>
              <a:rPr lang="pt-BR" dirty="0" smtClean="0"/>
              <a:t>), Oséias utiliza 6x o termo </a:t>
            </a:r>
            <a:r>
              <a:rPr lang="pt-BR" sz="3600" b="0" dirty="0" err="1" smtClean="0">
                <a:latin typeface="Bwhebl" pitchFamily="18" charset="0"/>
              </a:rPr>
              <a:t>ds</a:t>
            </a:r>
            <a:r>
              <a:rPr lang="pt-BR" sz="3600" b="0" dirty="0" smtClean="0">
                <a:latin typeface="Bwhebl" pitchFamily="18" charset="0"/>
              </a:rPr>
              <a:t>,x,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Processo é, em seguida, estendido a toda terra.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 lvl="2" algn="r"/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laer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f.yI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ynEB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 hw"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hy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&gt;-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rb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;d&gt; W[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m.vi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</a:p>
          <a:p>
            <a:pPr lvl="2" algn="r"/>
            <a:r>
              <a:rPr lang="pt-BR" spc="-100" dirty="0" smtClean="0"/>
              <a:t>Ouvi a palavra do Senhor filhos de Israel: </a:t>
            </a:r>
          </a:p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#r&lt;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a'h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'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ybev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Ay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-~[i hw"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hyl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;( </a:t>
            </a:r>
            <a:r>
              <a:rPr lang="pt-BR" sz="4400" b="0" dirty="0" err="1" smtClean="0">
                <a:solidFill>
                  <a:srgbClr val="00FF00"/>
                </a:solidFill>
                <a:latin typeface="Bwhebl" pitchFamily="18" charset="0"/>
              </a:rPr>
              <a:t>byrI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yKi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</a:p>
          <a:p>
            <a:pPr lvl="2" algn="r"/>
            <a:r>
              <a:rPr lang="pt-BR" spc="-100" dirty="0" smtClean="0"/>
              <a:t>	Porque um </a:t>
            </a:r>
            <a:r>
              <a:rPr lang="pt-BR" u="sng" spc="-100" dirty="0" smtClean="0">
                <a:solidFill>
                  <a:srgbClr val="00FF00"/>
                </a:solidFill>
              </a:rPr>
              <a:t>processo</a:t>
            </a:r>
            <a:r>
              <a:rPr lang="pt-BR" spc="-100" dirty="0" smtClean="0"/>
              <a:t> o Senhor tem contra os habitantes da terra, 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#r&lt;a'(B'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~yhil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{a/ t[;D:-!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yae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(w&gt; 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ds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,-!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yaew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tm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,a/-!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yae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yKi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</a:p>
          <a:p>
            <a:pPr lvl="2" algn="r"/>
            <a:r>
              <a:rPr lang="pt-BR" spc="-100" dirty="0" smtClean="0"/>
              <a:t>	porque não há o amor, nem a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(fidelidade), </a:t>
            </a:r>
          </a:p>
          <a:p>
            <a:pPr lvl="2" algn="r"/>
            <a:r>
              <a:rPr lang="pt-BR" spc="-100" dirty="0" smtClean="0"/>
              <a:t>nem o conhecimento de Deus.</a:t>
            </a:r>
          </a:p>
          <a:p>
            <a:pPr lvl="2" algn="r"/>
            <a:r>
              <a:rPr lang="pt-BR" dirty="0" smtClean="0"/>
              <a:t>(Os 4,1)</a:t>
            </a:r>
          </a:p>
          <a:p>
            <a:r>
              <a:rPr lang="pt-BR" dirty="0" smtClean="0"/>
              <a:t>Três principais pecados: </a:t>
            </a:r>
          </a:p>
          <a:p>
            <a:pPr lvl="1"/>
            <a:r>
              <a:rPr lang="pt-BR" dirty="0" smtClean="0"/>
              <a:t>Ausência de amor, </a:t>
            </a:r>
          </a:p>
          <a:p>
            <a:pPr lvl="1"/>
            <a:r>
              <a:rPr lang="pt-BR" dirty="0" smtClean="0"/>
              <a:t>Ausência misericórdia, </a:t>
            </a:r>
          </a:p>
          <a:p>
            <a:pPr lvl="1"/>
            <a:r>
              <a:rPr lang="pt-BR" dirty="0" smtClean="0"/>
              <a:t>Ausência do conhecimento de 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 lvl="2" algn="r"/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xb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;z"-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al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{w&gt;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yTic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.p;x' 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ds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yKi</a:t>
            </a:r>
            <a:endParaRPr lang="pt-BR" sz="4400" b="0" dirty="0" smtClean="0">
              <a:solidFill>
                <a:schemeClr val="tx1"/>
              </a:solidFill>
              <a:latin typeface="Bwhebl" pitchFamily="18" charset="0"/>
            </a:endParaRPr>
          </a:p>
          <a:p>
            <a:pPr lvl="2" algn="r"/>
            <a:r>
              <a:rPr lang="pt-BR" spc="-100" dirty="0" smtClean="0"/>
              <a:t>Porque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(fidelidade) eu quero e não sacrifício,</a:t>
            </a:r>
          </a:p>
          <a:p>
            <a:pPr lvl="2" algn="r"/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tAl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[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ome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~yhil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{a/ t[;d:w&gt;</a:t>
            </a:r>
          </a:p>
          <a:p>
            <a:pPr lvl="2" algn="r"/>
            <a:r>
              <a:rPr lang="pt-BR" spc="-100" dirty="0" smtClean="0"/>
              <a:t>	conhecimento de Deus e não holocaustos.</a:t>
            </a:r>
          </a:p>
          <a:p>
            <a:pPr lvl="2" algn="r"/>
            <a:r>
              <a:rPr lang="pt-BR" dirty="0" smtClean="0"/>
              <a:t>(Os 6,6)</a:t>
            </a:r>
          </a:p>
          <a:p>
            <a:endParaRPr lang="pt-BR" dirty="0" smtClean="0"/>
          </a:p>
          <a:p>
            <a:r>
              <a:rPr lang="pt-BR" dirty="0" smtClean="0"/>
              <a:t>Deus promete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restabelecer uma verdadeira vivência misericordiosa. </a:t>
            </a:r>
          </a:p>
          <a:p>
            <a:r>
              <a:rPr lang="pt-BR" dirty="0" smtClean="0"/>
              <a:t>O coração infiel e sem misericórdia do seu povo será curado (cf. Os 14,5).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e) LIVROS PROFÉTICOS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Antes do Exílio</a:t>
            </a:r>
            <a:r>
              <a:rPr lang="pt-BR" dirty="0" smtClean="0"/>
              <a:t>: </a:t>
            </a:r>
          </a:p>
          <a:p>
            <a:pPr lvl="1"/>
            <a:r>
              <a:rPr lang="pt-BR" dirty="0" smtClean="0"/>
              <a:t>Jeremias afirma que a Lei será escrita diretamente no coração humano (cf. Jr 31,31-34), </a:t>
            </a:r>
          </a:p>
          <a:p>
            <a:pPr lvl="1"/>
            <a:r>
              <a:rPr lang="pt-BR" dirty="0" smtClean="0"/>
              <a:t>pois somente algo vindo de dentro para fora pode sanar a infidelidade humana.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INTRODUÇÃO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JUBILEU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1750 - Bento XIV</a:t>
            </a:r>
          </a:p>
          <a:p>
            <a:pPr lvl="1"/>
            <a:r>
              <a:rPr lang="pt-BR" dirty="0" smtClean="0"/>
              <a:t>Institui uma porta (madeira) no Vaticano.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1950 – Pio XII</a:t>
            </a:r>
          </a:p>
          <a:p>
            <a:pPr lvl="1"/>
            <a:r>
              <a:rPr lang="pt-BR" dirty="0" smtClean="0"/>
              <a:t>Substituída pela atual porta, sem a construção de um muro interno a partir de 1975.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e) LIVROS PROFÉTICOS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Exílio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Ezequiel afirma que somente um coração novo será disposto a viver a misericórdia (cf. </a:t>
            </a:r>
            <a:r>
              <a:rPr lang="pt-BR" dirty="0" err="1" smtClean="0"/>
              <a:t>Ez</a:t>
            </a:r>
            <a:r>
              <a:rPr lang="pt-BR" dirty="0" smtClean="0"/>
              <a:t> 36,26-32), graças ao espírito divino.</a:t>
            </a:r>
          </a:p>
          <a:p>
            <a:pPr lvl="1">
              <a:buNone/>
            </a:pPr>
            <a:endParaRPr lang="pt-BR" dirty="0" smtClean="0"/>
          </a:p>
          <a:p>
            <a:pPr lvl="1"/>
            <a:r>
              <a:rPr lang="pt-BR" dirty="0" smtClean="0"/>
              <a:t>Segundo Isaías acrescenta a piedade divina em relação ao seu povo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algo eterno e provindo de um Deus redentor (cf. </a:t>
            </a:r>
            <a:r>
              <a:rPr lang="pt-BR" dirty="0" err="1" smtClean="0"/>
              <a:t>Dt</a:t>
            </a:r>
            <a:r>
              <a:rPr lang="pt-BR" dirty="0" smtClean="0"/>
              <a:t> 5,10).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%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yTi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m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r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I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~l'A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[ 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ds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,b.W </a:t>
            </a:r>
          </a:p>
          <a:p>
            <a:pPr lvl="2" algn="r"/>
            <a:r>
              <a:rPr lang="pt-BR" spc="-100" dirty="0" smtClean="0"/>
              <a:t>E com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(fidelidade) eterna tenho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(piedade) de ti,</a:t>
            </a:r>
          </a:p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hw"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hy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&gt; %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lEa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]GO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rm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:a'</a:t>
            </a:r>
          </a:p>
          <a:p>
            <a:pPr lvl="2" algn="r"/>
            <a:r>
              <a:rPr lang="pt-BR" spc="-100" dirty="0" smtClean="0"/>
              <a:t>diz o Senhor teu redentor.</a:t>
            </a:r>
          </a:p>
          <a:p>
            <a:pPr lvl="2" algn="r"/>
            <a:r>
              <a:rPr lang="pt-BR" dirty="0" smtClean="0"/>
              <a:t>(Os 6,6)</a:t>
            </a:r>
          </a:p>
          <a:p>
            <a:endParaRPr lang="pt-BR" dirty="0" smtClean="0"/>
          </a:p>
          <a:p>
            <a:r>
              <a:rPr lang="pt-BR" dirty="0" smtClean="0"/>
              <a:t>Deus exige a fidelidade do seu povo, conforme o </a:t>
            </a:r>
            <a:r>
              <a:rPr lang="pt-BR" sz="3600" b="0" dirty="0" err="1" smtClean="0">
                <a:latin typeface="Bwhebl" pitchFamily="18" charset="0"/>
              </a:rPr>
              <a:t>byrI</a:t>
            </a:r>
            <a:r>
              <a:rPr lang="pt-BR" sz="3600" b="0" dirty="0" smtClean="0">
                <a:latin typeface="Bwhebl" pitchFamily="18" charset="0"/>
              </a:rPr>
              <a:t> </a:t>
            </a:r>
            <a:r>
              <a:rPr lang="pt-BR" dirty="0" smtClean="0"/>
              <a:t>de Oséias, mas supera a simples troca de ações: </a:t>
            </a:r>
          </a:p>
          <a:p>
            <a:pPr lvl="1"/>
            <a:r>
              <a:rPr lang="pt-BR" dirty="0" smtClean="0"/>
              <a:t>Deus mantém a sua fidelidade mesmo diante da não correspondência humana e vai muito além, não obstante a prostituição humana, </a:t>
            </a:r>
          </a:p>
          <a:p>
            <a:pPr lvl="1"/>
            <a:r>
              <a:rPr lang="pt-BR" dirty="0" smtClean="0"/>
              <a:t>Proposta de uma </a:t>
            </a:r>
            <a:r>
              <a:rPr lang="pt-BR" dirty="0" smtClean="0">
                <a:solidFill>
                  <a:srgbClr val="FF0000"/>
                </a:solidFill>
              </a:rPr>
              <a:t>nova Aliança </a:t>
            </a:r>
            <a:r>
              <a:rPr lang="pt-BR" dirty="0" smtClean="0"/>
              <a:t>baseada na eterna fidelidade.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e) LIVROS PROFÉTICOS </a:t>
            </a:r>
          </a:p>
          <a:p>
            <a:r>
              <a:rPr lang="pt-BR" dirty="0" smtClean="0"/>
              <a:t>Êxodo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renovação da Aliança.</a:t>
            </a:r>
          </a:p>
          <a:p>
            <a:r>
              <a:rPr lang="pt-BR" dirty="0" smtClean="0"/>
              <a:t>Profetas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nova e eterna Aliança.</a:t>
            </a:r>
          </a:p>
          <a:p>
            <a:endParaRPr lang="pt-BR" dirty="0" smtClean="0"/>
          </a:p>
          <a:p>
            <a:r>
              <a:rPr lang="pt-BR" dirty="0" smtClean="0"/>
              <a:t>Misericórdia:</a:t>
            </a:r>
          </a:p>
          <a:p>
            <a:pPr lvl="1"/>
            <a:r>
              <a:rPr lang="pt-BR" dirty="0" smtClean="0"/>
              <a:t>É maior que o pecado e a infidelidade, </a:t>
            </a:r>
          </a:p>
          <a:p>
            <a:pPr lvl="1"/>
            <a:r>
              <a:rPr lang="pt-BR" dirty="0" smtClean="0">
                <a:solidFill>
                  <a:srgbClr val="FF66FF"/>
                </a:solidFill>
              </a:rPr>
              <a:t>Profetas apresentam a misericórdia como cura e não simplesmente como a tolerância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ELEMENTOS DE TEOLOGIA BÍBLICA</a:t>
            </a:r>
            <a:endParaRPr lang="pt-BR" b="1" dirty="0" smtClean="0">
              <a:solidFill>
                <a:srgbClr val="00FF00"/>
              </a:solidFill>
            </a:endParaRPr>
          </a:p>
        </p:txBody>
      </p:sp>
      <p:sp>
        <p:nvSpPr>
          <p:cNvPr id="1026" name="AutoShape 2" descr="Resultado de imagem para profetas antigo testa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162" name="Picture 2" descr="http://www.iepaz.org.br/wp-content/uploads/2014/09/Biblia-WEBSlide-2-alternati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86058"/>
            <a:ext cx="542925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f) ELEMENTOS DE TEOLOGIA BÍBLICA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Antigo Testamento aborda a misericórdia divina sob vários pontos de vista. </a:t>
            </a:r>
          </a:p>
          <a:p>
            <a:pPr lvl="1"/>
            <a:r>
              <a:rPr lang="pt-BR" dirty="0" smtClean="0"/>
              <a:t>Deus favorece gratuitamente (</a:t>
            </a:r>
            <a:r>
              <a:rPr lang="pt-BR" sz="3600" b="0" dirty="0" smtClean="0">
                <a:solidFill>
                  <a:srgbClr val="FF0000"/>
                </a:solidFill>
                <a:latin typeface="Bwhebl" pitchFamily="18" charset="0"/>
              </a:rPr>
              <a:t>!n:x'</a:t>
            </a:r>
            <a:r>
              <a:rPr lang="pt-BR" dirty="0" smtClean="0"/>
              <a:t>) a humanidade,</a:t>
            </a:r>
          </a:p>
          <a:p>
            <a:pPr lvl="1"/>
            <a:r>
              <a:rPr lang="pt-BR" dirty="0" smtClean="0"/>
              <a:t>Elege um povo como destinatário da misericórdia e estipula uma Aliança, exigindo a fidelidade (</a:t>
            </a:r>
            <a:r>
              <a:rPr lang="pt-BR" sz="3600" b="0" dirty="0" err="1" smtClean="0">
                <a:solidFill>
                  <a:srgbClr val="FF0000"/>
                </a:solidFill>
                <a:latin typeface="Bwhebl" pitchFamily="18" charset="0"/>
              </a:rPr>
              <a:t>ds</a:t>
            </a:r>
            <a:r>
              <a:rPr lang="pt-BR" sz="3600" b="0" dirty="0" smtClean="0">
                <a:solidFill>
                  <a:srgbClr val="FF0000"/>
                </a:solidFill>
                <a:latin typeface="Bwhebl" pitchFamily="18" charset="0"/>
              </a:rPr>
              <a:t>,x,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Dificuldades humanas impedem um relacionamento profundo com Deus e o pecado exige a experiência do perdão, algo tipicamente ligado à misericórdia (</a:t>
            </a:r>
            <a:r>
              <a:rPr lang="pt-BR" sz="3600" b="0" dirty="0" err="1" smtClean="0">
                <a:solidFill>
                  <a:srgbClr val="FF0000"/>
                </a:solidFill>
                <a:latin typeface="Bwhebl" pitchFamily="18" charset="0"/>
              </a:rPr>
              <a:t>~ymix</a:t>
            </a:r>
            <a:r>
              <a:rPr lang="pt-BR" sz="3600" b="0" dirty="0" smtClean="0">
                <a:solidFill>
                  <a:srgbClr val="FF0000"/>
                </a:solidFill>
                <a:latin typeface="Bwhebl" pitchFamily="18" charset="0"/>
              </a:rPr>
              <a:t>]r;</a:t>
            </a:r>
            <a:r>
              <a:rPr lang="pt-BR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f) ELEMENTOS DE TEOLOGIA BÍBLICA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A fidelidade à Aliança é típica da misericórdia (</a:t>
            </a:r>
            <a:r>
              <a:rPr lang="pt-BR" dirty="0" smtClean="0">
                <a:solidFill>
                  <a:srgbClr val="00FFFF"/>
                </a:solidFill>
              </a:rPr>
              <a:t>Pentateuco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Relação entre um Ser superior e um inferior se caracteriza pelo contínuo pedido de perdão (</a:t>
            </a:r>
            <a:r>
              <a:rPr lang="pt-BR" dirty="0" smtClean="0">
                <a:solidFill>
                  <a:srgbClr val="00FFFF"/>
                </a:solidFill>
              </a:rPr>
              <a:t>livros Históricos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00FFFF"/>
                </a:solidFill>
              </a:rPr>
              <a:t>Salmos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Misericórdia é eterna e capaz de curar o coração humano (</a:t>
            </a:r>
            <a:r>
              <a:rPr lang="pt-BR" dirty="0" smtClean="0">
                <a:solidFill>
                  <a:srgbClr val="00FFFF"/>
                </a:solidFill>
              </a:rPr>
              <a:t>Profetas</a:t>
            </a:r>
            <a:r>
              <a:rPr lang="pt-BR" dirty="0" smtClean="0"/>
              <a:t>) para viver plena-mente em comunhão.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MISERICÓRDIA NO AT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f) ELEMENTOS DE TEOLOGIA BÍBLICA</a:t>
            </a:r>
            <a:endParaRPr lang="pt-BR" b="1" dirty="0" smtClean="0">
              <a:solidFill>
                <a:srgbClr val="00FF00"/>
              </a:solidFill>
            </a:endParaRPr>
          </a:p>
          <a:p>
            <a:r>
              <a:rPr lang="pt-BR" dirty="0" smtClean="0"/>
              <a:t>® Misericórdia divina = amor incondicional presente em toda a história...</a:t>
            </a:r>
          </a:p>
          <a:p>
            <a:pPr lvl="1"/>
            <a:r>
              <a:rPr lang="pt-BR" dirty="0" smtClean="0">
                <a:solidFill>
                  <a:srgbClr val="00FFFF"/>
                </a:solidFill>
              </a:rPr>
              <a:t>Início na criação, </a:t>
            </a:r>
          </a:p>
          <a:p>
            <a:pPr lvl="1"/>
            <a:r>
              <a:rPr lang="pt-BR" dirty="0" smtClean="0">
                <a:solidFill>
                  <a:srgbClr val="00FFFF"/>
                </a:solidFill>
              </a:rPr>
              <a:t>Revelada na libertação, </a:t>
            </a:r>
          </a:p>
          <a:p>
            <a:pPr lvl="1"/>
            <a:r>
              <a:rPr lang="pt-BR" dirty="0" smtClean="0">
                <a:solidFill>
                  <a:srgbClr val="00FFFF"/>
                </a:solidFill>
              </a:rPr>
              <a:t>Estipulada na Aliança, </a:t>
            </a:r>
          </a:p>
          <a:p>
            <a:pPr lvl="1"/>
            <a:r>
              <a:rPr lang="pt-BR" dirty="0" smtClean="0">
                <a:solidFill>
                  <a:srgbClr val="00FFFF"/>
                </a:solidFill>
              </a:rPr>
              <a:t>Aprimorada diante do pecado, </a:t>
            </a:r>
          </a:p>
          <a:p>
            <a:pPr lvl="1"/>
            <a:r>
              <a:rPr lang="pt-BR" dirty="0" smtClean="0">
                <a:solidFill>
                  <a:srgbClr val="00FFFF"/>
                </a:solidFill>
              </a:rPr>
              <a:t>Completada na “cura” da nova Aliança.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/>
          </a:bodyPr>
          <a:lstStyle/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xL's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;w&gt;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bAj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yn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"doa] 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hT'a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;-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yKi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  </a:t>
            </a:r>
            <a:endParaRPr lang="pt-BR" spc="-100" dirty="0" smtClean="0"/>
          </a:p>
          <a:p>
            <a:pPr lvl="2" algn="r"/>
            <a:r>
              <a:rPr lang="pt-BR" spc="-100" dirty="0" smtClean="0"/>
              <a:t>Pois tu és, Senhor, bom e perdoas,</a:t>
            </a:r>
          </a:p>
          <a:p>
            <a:pPr lvl="2" algn="r"/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$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ya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,r&gt;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qo-lk'l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. </a:t>
            </a:r>
            <a:r>
              <a:rPr lang="pt-BR" sz="4400" b="0" dirty="0" err="1" smtClean="0">
                <a:solidFill>
                  <a:srgbClr val="FF0000"/>
                </a:solidFill>
                <a:latin typeface="Bwhebl" pitchFamily="18" charset="0"/>
              </a:rPr>
              <a:t>ds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</a:t>
            </a:r>
            <a:r>
              <a:rPr lang="pt-BR" sz="4400" b="0" dirty="0" smtClean="0">
                <a:solidFill>
                  <a:srgbClr val="FF0000"/>
                </a:solidFill>
                <a:latin typeface="Bwhebl" pitchFamily="18" charset="0"/>
              </a:rPr>
              <a:t>x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,-</a:t>
            </a:r>
            <a:r>
              <a:rPr lang="pt-BR" sz="4400" b="0" dirty="0" err="1" smtClean="0">
                <a:solidFill>
                  <a:schemeClr val="tx1"/>
                </a:solidFill>
                <a:latin typeface="Bwhebl" pitchFamily="18" charset="0"/>
              </a:rPr>
              <a:t>br</a:t>
            </a:r>
            <a:r>
              <a:rPr lang="pt-BR" sz="4400" b="0" dirty="0" smtClean="0">
                <a:solidFill>
                  <a:schemeClr val="tx1"/>
                </a:solidFill>
                <a:latin typeface="Bwhebl" pitchFamily="18" charset="0"/>
              </a:rPr>
              <a:t>:w&gt;</a:t>
            </a:r>
          </a:p>
          <a:p>
            <a:pPr lvl="2" algn="r"/>
            <a:r>
              <a:rPr lang="pt-BR" spc="-100" dirty="0" smtClean="0"/>
              <a:t>Cheio de </a:t>
            </a:r>
            <a:r>
              <a:rPr lang="pt-BR" u="sng" spc="-100" dirty="0" smtClean="0"/>
              <a:t>misericórdia</a:t>
            </a:r>
            <a:r>
              <a:rPr lang="pt-BR" spc="-100" dirty="0" smtClean="0"/>
              <a:t> (fidelidade) para todos que te invocam.</a:t>
            </a:r>
          </a:p>
          <a:p>
            <a:pPr lvl="2" algn="r"/>
            <a:r>
              <a:rPr lang="pt-BR" dirty="0" smtClean="0"/>
              <a:t>(</a:t>
            </a:r>
            <a:r>
              <a:rPr lang="pt-BR" dirty="0" err="1" smtClean="0"/>
              <a:t>Sl</a:t>
            </a:r>
            <a:r>
              <a:rPr lang="pt-BR" dirty="0" smtClean="0"/>
              <a:t> 86[85],5)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Deus é bom e perdoa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misericórdia.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INTRODUÇÃO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FF00"/>
                </a:solidFill>
              </a:rPr>
              <a:t>b) JUBILEU – ANTIGO TESTAMENTO</a:t>
            </a:r>
            <a:endParaRPr lang="pt-BR" b="1" dirty="0" smtClean="0">
              <a:solidFill>
                <a:srgbClr val="00FF00"/>
              </a:solidFill>
            </a:endParaRPr>
          </a:p>
          <a:p>
            <a:pPr>
              <a:buNone/>
            </a:pPr>
            <a:r>
              <a:rPr lang="pt-BR" sz="4000" b="0" dirty="0" smtClean="0">
                <a:latin typeface="Bwhebl" pitchFamily="18" charset="0"/>
              </a:rPr>
              <a:t>	</a:t>
            </a:r>
            <a:r>
              <a:rPr lang="pt-BR" sz="4000" b="0" dirty="0" err="1" smtClean="0">
                <a:solidFill>
                  <a:srgbClr val="FF0000"/>
                </a:solidFill>
                <a:latin typeface="Bwhebl" pitchFamily="18" charset="0"/>
              </a:rPr>
              <a:t>lbeY</a:t>
            </a:r>
            <a:r>
              <a:rPr lang="pt-BR" sz="3600" b="0" dirty="0" err="1" smtClean="0">
                <a:solidFill>
                  <a:srgbClr val="FF0000"/>
                </a:solidFill>
                <a:latin typeface="Bwhebl" pitchFamily="18" charset="0"/>
              </a:rPr>
              <a:t>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= chifre de carneiro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“</a:t>
            </a:r>
            <a:r>
              <a:rPr lang="pt-BR" dirty="0" smtClean="0">
                <a:solidFill>
                  <a:srgbClr val="FF0000"/>
                </a:solidFill>
              </a:rPr>
              <a:t>jubileu</a:t>
            </a:r>
            <a:r>
              <a:rPr lang="pt-BR" dirty="0" smtClean="0"/>
              <a:t>”</a:t>
            </a:r>
          </a:p>
          <a:p>
            <a:pPr lvl="1"/>
            <a:r>
              <a:rPr lang="pt-BR" dirty="0" smtClean="0"/>
              <a:t>Ano iniciado por um anúncio, toque do chifre.</a:t>
            </a:r>
          </a:p>
          <a:p>
            <a:pPr lvl="1"/>
            <a:r>
              <a:rPr lang="pt-BR" dirty="0" smtClean="0"/>
              <a:t>Ano que o ocorria a cada 50 anos.</a:t>
            </a:r>
          </a:p>
          <a:p>
            <a:pPr lvl="2"/>
            <a:r>
              <a:rPr lang="pt-BR" dirty="0" smtClean="0"/>
              <a:t>(Lv 25,8-10) Contarás 7 semanas de anos, 7 x 7 anos, isto é, o tempo de 7 semanas de anos, 49 anos. No 7º mês, no 10º dia do mês, farás ressoar o toque da </a:t>
            </a:r>
            <a:r>
              <a:rPr lang="pt-BR" dirty="0" smtClean="0">
                <a:solidFill>
                  <a:srgbClr val="FF0000"/>
                </a:solidFill>
              </a:rPr>
              <a:t>trombeta</a:t>
            </a:r>
            <a:r>
              <a:rPr lang="pt-BR" dirty="0" smtClean="0"/>
              <a:t>; no dia das Expiações, fareis soar a trombeta em todo o país. Declarareis santo o 50º ano e proclamareis a libertação...</a:t>
            </a:r>
          </a:p>
          <a:p>
            <a:pPr lvl="1"/>
            <a:r>
              <a:rPr lang="pt-BR" dirty="0" smtClean="0"/>
              <a:t>7x7=49 |</a:t>
            </a:r>
            <a:r>
              <a:rPr lang="pt-BR" dirty="0" err="1" smtClean="0"/>
              <a:t>|</a:t>
            </a:r>
            <a:r>
              <a:rPr lang="pt-BR" dirty="0" smtClean="0"/>
              <a:t> ano sabático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50º ano era jubilar.</a:t>
            </a:r>
          </a:p>
          <a:p>
            <a:pPr lvl="1"/>
            <a:r>
              <a:rPr lang="pt-BR" dirty="0" smtClean="0"/>
              <a:t>Jubileu: ano de repouso e de recomeço.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FFFF"/>
                </a:solidFill>
              </a:rPr>
              <a:t>BIBLIOGRAFIA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AZOU, G. </a:t>
            </a:r>
            <a:r>
              <a:rPr lang="pt-BR" sz="2400" i="1" dirty="0" err="1" smtClean="0"/>
              <a:t>Dalla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servitù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al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servizio</a:t>
            </a:r>
            <a:r>
              <a:rPr lang="pt-BR" sz="2400" dirty="0" smtClean="0"/>
              <a:t>: </a:t>
            </a:r>
            <a:r>
              <a:rPr lang="pt-BR" sz="2400" dirty="0" err="1" smtClean="0"/>
              <a:t>il</a:t>
            </a:r>
            <a:r>
              <a:rPr lang="pt-BR" sz="2400" dirty="0" smtClean="0"/>
              <a:t> </a:t>
            </a:r>
            <a:r>
              <a:rPr lang="pt-BR" sz="2400" dirty="0" err="1" smtClean="0"/>
              <a:t>libro</a:t>
            </a:r>
            <a:r>
              <a:rPr lang="pt-BR" sz="2400" dirty="0" smtClean="0"/>
              <a:t> </a:t>
            </a:r>
            <a:r>
              <a:rPr lang="pt-BR" sz="2400" dirty="0" err="1" smtClean="0"/>
              <a:t>dell’Esodo</a:t>
            </a:r>
            <a:r>
              <a:rPr lang="pt-BR" sz="2400" dirty="0" smtClean="0"/>
              <a:t>. 5. ed. Bologna: EDB, 2001.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CHILDS, B. S. </a:t>
            </a:r>
            <a:r>
              <a:rPr lang="pt-BR" sz="2400" i="1" dirty="0" err="1" smtClean="0"/>
              <a:t>Isaia</a:t>
            </a:r>
            <a:r>
              <a:rPr lang="pt-BR" sz="2400" dirty="0" smtClean="0"/>
              <a:t>. </a:t>
            </a:r>
            <a:r>
              <a:rPr lang="pt-BR" sz="2400" dirty="0" err="1" smtClean="0"/>
              <a:t>Brescia</a:t>
            </a:r>
            <a:r>
              <a:rPr lang="pt-BR" sz="2400" dirty="0" smtClean="0"/>
              <a:t>: </a:t>
            </a:r>
            <a:r>
              <a:rPr lang="pt-BR" sz="2400" dirty="0" err="1" smtClean="0"/>
              <a:t>Queriniana</a:t>
            </a:r>
            <a:r>
              <a:rPr lang="pt-BR" sz="2400" dirty="0" smtClean="0"/>
              <a:t>, 2005.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HARRIS, R. L.; ARCHER J</a:t>
            </a:r>
            <a:r>
              <a:rPr lang="pt-BR" sz="2400" cap="small" dirty="0" smtClean="0"/>
              <a:t>r</a:t>
            </a:r>
            <a:r>
              <a:rPr lang="pt-BR" sz="2400" dirty="0" smtClean="0"/>
              <a:t>., G. L.; WALTKE, B. K. </a:t>
            </a:r>
            <a:r>
              <a:rPr lang="pt-BR" sz="2400" i="1" dirty="0" smtClean="0"/>
              <a:t>Dicionário </a:t>
            </a:r>
            <a:r>
              <a:rPr lang="pt-BR" sz="2400" i="1" dirty="0" err="1" smtClean="0"/>
              <a:t>Interna-cional</a:t>
            </a:r>
            <a:r>
              <a:rPr lang="pt-BR" sz="2400" i="1" dirty="0" smtClean="0"/>
              <a:t> de Teologia do Antigo Testamento</a:t>
            </a:r>
            <a:r>
              <a:rPr lang="pt-BR" sz="2400" dirty="0" smtClean="0"/>
              <a:t>. São Paulo: Vida Nova, 1998.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JENSEN, J. </a:t>
            </a:r>
            <a:r>
              <a:rPr lang="pt-BR" sz="2400" i="1" dirty="0" smtClean="0"/>
              <a:t>Dimensões éticas do profetas</a:t>
            </a:r>
            <a:r>
              <a:rPr lang="pt-BR" sz="2400" dirty="0" smtClean="0"/>
              <a:t>. São Paulo: Loyola, 2009.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LACOSTE, J.-Y. (Org.). </a:t>
            </a:r>
            <a:r>
              <a:rPr lang="pt-BR" sz="2400" i="1" dirty="0" smtClean="0"/>
              <a:t>Dicionário crítico de teologia</a:t>
            </a:r>
            <a:r>
              <a:rPr lang="pt-BR" sz="2400" dirty="0" smtClean="0"/>
              <a:t>. São Paulo: Paulinas – Loyola, 2004.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MACKENZIE, J. L. </a:t>
            </a:r>
            <a:r>
              <a:rPr lang="pt-BR" sz="2400" i="1" dirty="0" smtClean="0"/>
              <a:t>Dicionário Bíblico</a:t>
            </a:r>
            <a:r>
              <a:rPr lang="pt-BR" sz="2400" dirty="0" smtClean="0"/>
              <a:t>. 3. ed. São Paulo: Paulinas, 1983.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0"/>
            <a:ext cx="9144032" cy="68580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MARCHADOUR, A. </a:t>
            </a:r>
            <a:r>
              <a:rPr lang="pt-BR" sz="2400" i="1" dirty="0" err="1" smtClean="0"/>
              <a:t>Genesi</a:t>
            </a:r>
            <a:r>
              <a:rPr lang="pt-BR" sz="2400" dirty="0" smtClean="0"/>
              <a:t>: </a:t>
            </a:r>
            <a:r>
              <a:rPr lang="pt-BR" sz="2400" dirty="0" err="1" smtClean="0"/>
              <a:t>commento</a:t>
            </a:r>
            <a:r>
              <a:rPr lang="pt-BR" sz="2400" dirty="0" smtClean="0"/>
              <a:t> </a:t>
            </a:r>
            <a:r>
              <a:rPr lang="pt-BR" sz="2400" dirty="0" err="1" smtClean="0"/>
              <a:t>teologico-pastorale</a:t>
            </a:r>
            <a:r>
              <a:rPr lang="pt-BR" sz="2400" dirty="0" smtClean="0"/>
              <a:t>. </a:t>
            </a:r>
            <a:r>
              <a:rPr lang="en-US" sz="2400" dirty="0" smtClean="0"/>
              <a:t>6. ed. Cinisello Balsamo: San Paolo, 2001.</a:t>
            </a:r>
            <a:endParaRPr lang="pt-BR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 </a:t>
            </a:r>
            <a:endParaRPr lang="pt-BR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i="1" dirty="0" smtClean="0"/>
              <a:t>MICHAELIS</a:t>
            </a:r>
            <a:r>
              <a:rPr lang="pt-BR" sz="2400" dirty="0" smtClean="0"/>
              <a:t>: moderno dicionário da língua portuguesa. São Paulo: Melhoramentos, 1998.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REIMER, H.; RICHTER REIMER, I. </a:t>
            </a:r>
            <a:r>
              <a:rPr lang="pt-BR" sz="2400" i="1" dirty="0" smtClean="0"/>
              <a:t>Tempos de graça</a:t>
            </a:r>
            <a:r>
              <a:rPr lang="pt-BR" sz="2400" dirty="0" smtClean="0"/>
              <a:t>: o jubileu e as tradições jubilares na Bíblia. São Paulo: </a:t>
            </a:r>
            <a:r>
              <a:rPr lang="pt-BR" sz="2400" dirty="0" err="1" smtClean="0"/>
              <a:t>Paulus</a:t>
            </a:r>
            <a:r>
              <a:rPr lang="pt-BR" sz="2400" dirty="0" smtClean="0"/>
              <a:t>, 1999.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RAVASI, G. </a:t>
            </a:r>
            <a:r>
              <a:rPr lang="pt-BR" sz="2400" i="1" dirty="0" smtClean="0"/>
              <a:t>I </a:t>
            </a:r>
            <a:r>
              <a:rPr lang="pt-BR" sz="2400" i="1" dirty="0" err="1" smtClean="0"/>
              <a:t>Salmi</a:t>
            </a:r>
            <a:r>
              <a:rPr lang="pt-BR" sz="2400" dirty="0" smtClean="0"/>
              <a:t>: </a:t>
            </a:r>
            <a:r>
              <a:rPr lang="pt-BR" sz="2400" dirty="0" err="1" smtClean="0"/>
              <a:t>introduzione</a:t>
            </a:r>
            <a:r>
              <a:rPr lang="pt-BR" sz="2400" dirty="0" smtClean="0"/>
              <a:t>, testo e </a:t>
            </a:r>
            <a:r>
              <a:rPr lang="pt-BR" sz="2400" dirty="0" err="1" smtClean="0"/>
              <a:t>commento</a:t>
            </a:r>
            <a:r>
              <a:rPr lang="pt-BR" sz="2400" dirty="0" smtClean="0"/>
              <a:t>. </a:t>
            </a:r>
            <a:r>
              <a:rPr lang="pt-BR" sz="2400" dirty="0" err="1" smtClean="0"/>
              <a:t>Cinisello</a:t>
            </a:r>
            <a:r>
              <a:rPr lang="pt-BR" sz="2400" dirty="0" smtClean="0"/>
              <a:t> Balsamo: </a:t>
            </a:r>
            <a:r>
              <a:rPr lang="pt-BR" sz="2400" dirty="0" err="1" smtClean="0"/>
              <a:t>San</a:t>
            </a:r>
            <a:r>
              <a:rPr lang="pt-BR" sz="2400" dirty="0" smtClean="0"/>
              <a:t> Paolo, 2006.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 </a:t>
            </a:r>
            <a:endParaRPr lang="pt-BR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SAKENFELD, K. D. </a:t>
            </a:r>
            <a:r>
              <a:rPr lang="en-US" sz="2400" i="1" dirty="0" smtClean="0"/>
              <a:t>The Meaning of </a:t>
            </a:r>
            <a:r>
              <a:rPr lang="en-US" sz="2400" i="1" dirty="0" err="1" smtClean="0"/>
              <a:t>Hesed</a:t>
            </a:r>
            <a:r>
              <a:rPr lang="en-US" sz="2400" i="1" dirty="0" smtClean="0"/>
              <a:t> in the Hebrew Bible</a:t>
            </a:r>
            <a:r>
              <a:rPr lang="en-US" sz="2400" dirty="0" smtClean="0"/>
              <a:t>: A New Inquiry. Missoula: Scholars, 1978.</a:t>
            </a:r>
            <a:endParaRPr lang="pt-BR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 </a:t>
            </a:r>
            <a:endParaRPr lang="pt-BR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SCHÖKEL, L. A.; SICRE DIAZ, J. L. </a:t>
            </a:r>
            <a:r>
              <a:rPr lang="en-US" sz="2400" i="1" dirty="0" smtClean="0"/>
              <a:t>I </a:t>
            </a:r>
            <a:r>
              <a:rPr lang="en-US" sz="2400" i="1" dirty="0" err="1" smtClean="0"/>
              <a:t>Profeti</a:t>
            </a:r>
            <a:r>
              <a:rPr lang="en-US" sz="2400" dirty="0" smtClean="0"/>
              <a:t>. 3. ed. </a:t>
            </a:r>
            <a:r>
              <a:rPr lang="pt-BR" sz="2400" dirty="0" smtClean="0"/>
              <a:t>Roma: Borla, 1996.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VANGEMEREN, W. A. (org.). </a:t>
            </a:r>
            <a:r>
              <a:rPr lang="pt-BR" sz="2400" i="1" dirty="0" smtClean="0"/>
              <a:t>Novo Dicionário Internacional de Teologia e Exegese do Antigo Testamento</a:t>
            </a:r>
            <a:r>
              <a:rPr lang="pt-BR" sz="2400" dirty="0" smtClean="0"/>
              <a:t> (vol. 1 e 2). São Paulo: Cultura Cristã,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solidFill>
          <a:srgbClr val="FF0000">
            <a:alpha val="50000"/>
          </a:srgbClr>
        </a:solidFill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6838</TotalTime>
  <Words>3175</Words>
  <Application>Microsoft Office PowerPoint</Application>
  <PresentationFormat>Apresentação na tela (4:3)</PresentationFormat>
  <Paragraphs>577</Paragraphs>
  <Slides>92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93" baseType="lpstr">
      <vt:lpstr>Técnica</vt:lpstr>
      <vt:lpstr>A TEOLOGIA BÍBLICA DA MISERICÓRDIA</vt:lpstr>
      <vt:lpstr>Slide 2</vt:lpstr>
      <vt:lpstr>Slide 3</vt:lpstr>
      <vt:lpstr>Introdução  jubileu da misericórdia</vt:lpstr>
      <vt:lpstr>INTRODUÇÃO</vt:lpstr>
      <vt:lpstr>INTRODUÇÃO</vt:lpstr>
      <vt:lpstr>INTRODUÇÃO</vt:lpstr>
      <vt:lpstr>INTRODUÇÃO</vt:lpstr>
      <vt:lpstr>INTRODUÇÃO</vt:lpstr>
      <vt:lpstr>INTRODUÇÃO</vt:lpstr>
      <vt:lpstr>Slide 11</vt:lpstr>
      <vt:lpstr>INTRODUÇÃO</vt:lpstr>
      <vt:lpstr>INTRODUÇÃO</vt:lpstr>
      <vt:lpstr>INTRODUÇÃO</vt:lpstr>
      <vt:lpstr>INTRODUÇÃO</vt:lpstr>
      <vt:lpstr>Slide 16</vt:lpstr>
      <vt:lpstr>MISERICÓRDIA NO ANTIGO TESTAMENTO</vt:lpstr>
      <vt:lpstr>MISERICÓRDIA NO AT</vt:lpstr>
      <vt:lpstr>Slide 19</vt:lpstr>
      <vt:lpstr>MISERICÓRDIA NO AT</vt:lpstr>
      <vt:lpstr>MISERICÓRDIA NO AT</vt:lpstr>
      <vt:lpstr>MISERICÓRDIA NO AT</vt:lpstr>
      <vt:lpstr>MISERICÓRDIA NO AT</vt:lpstr>
      <vt:lpstr>MISERICÓRDIA NO AT</vt:lpstr>
      <vt:lpstr>Slide 25</vt:lpstr>
      <vt:lpstr>MISERICÓRDIA NO AT</vt:lpstr>
      <vt:lpstr>MISERICÓRDIA NO AT</vt:lpstr>
      <vt:lpstr>Slide 28</vt:lpstr>
      <vt:lpstr>MISERICÓRDIA NO AT</vt:lpstr>
      <vt:lpstr>MISERICÓRDIA NO AT</vt:lpstr>
      <vt:lpstr>Slide 31</vt:lpstr>
      <vt:lpstr>MISERICÓRDIA NO AT</vt:lpstr>
      <vt:lpstr>MISERICÓRDIA NO AT</vt:lpstr>
      <vt:lpstr>Slide 34</vt:lpstr>
      <vt:lpstr>MISERICÓRDIA NO AT</vt:lpstr>
      <vt:lpstr>MISERICÓRDIA NO AT</vt:lpstr>
      <vt:lpstr>MISERICÓRDIA NO AT</vt:lpstr>
      <vt:lpstr>Slide 38</vt:lpstr>
      <vt:lpstr>MISERICÓRDIA NO AT</vt:lpstr>
      <vt:lpstr>MISERICÓRDIA NO AT</vt:lpstr>
      <vt:lpstr>Slide 41</vt:lpstr>
      <vt:lpstr>MISERICÓRDIA NO AT</vt:lpstr>
      <vt:lpstr>MISERICÓRDIA NO AT</vt:lpstr>
      <vt:lpstr>MISERICÓRDIA NO AT</vt:lpstr>
      <vt:lpstr>MISERICÓRDIA NO AT</vt:lpstr>
      <vt:lpstr>MISERICÓRDIA NO AT</vt:lpstr>
      <vt:lpstr>MISERICÓRDIA NO AT</vt:lpstr>
      <vt:lpstr>MISERICÓRDIA NO AT</vt:lpstr>
      <vt:lpstr>Slide 49</vt:lpstr>
      <vt:lpstr>MISERICÓRDIA NO AT</vt:lpstr>
      <vt:lpstr>Slide 51</vt:lpstr>
      <vt:lpstr>MISERICÓRDIA NO AT</vt:lpstr>
      <vt:lpstr>Slide 53</vt:lpstr>
      <vt:lpstr>MISERICÓRDIA NO AT</vt:lpstr>
      <vt:lpstr>MISERICÓRDIA NO AT</vt:lpstr>
      <vt:lpstr>Slide 56</vt:lpstr>
      <vt:lpstr>MISERICÓRDIA NO AT</vt:lpstr>
      <vt:lpstr>MISERICÓRDIA NO AT</vt:lpstr>
      <vt:lpstr>Slide 59</vt:lpstr>
      <vt:lpstr>MISERICÓRDIA NO AT</vt:lpstr>
      <vt:lpstr>MISERICÓRDIA NO AT</vt:lpstr>
      <vt:lpstr>MISERICÓRDIA NO AT</vt:lpstr>
      <vt:lpstr>MISERICÓRDIA NO AT</vt:lpstr>
      <vt:lpstr>Slide 64</vt:lpstr>
      <vt:lpstr>MISERICÓRDIA NO AT</vt:lpstr>
      <vt:lpstr>MISERICÓRDIA NO AT</vt:lpstr>
      <vt:lpstr>MISERICÓRDIA NO AT</vt:lpstr>
      <vt:lpstr>Slide 68</vt:lpstr>
      <vt:lpstr>MISERICÓRDIA NO AT</vt:lpstr>
      <vt:lpstr>MISERICÓRDIA NO AT</vt:lpstr>
      <vt:lpstr>Slide 71</vt:lpstr>
      <vt:lpstr>MISERICÓRDIA NO AT</vt:lpstr>
      <vt:lpstr>Slide 73</vt:lpstr>
      <vt:lpstr>MISERICÓRDIA NO AT</vt:lpstr>
      <vt:lpstr>MISERICÓRDIA NO AT</vt:lpstr>
      <vt:lpstr>MISERICÓRDIA NO AT</vt:lpstr>
      <vt:lpstr>Slide 77</vt:lpstr>
      <vt:lpstr>Slide 78</vt:lpstr>
      <vt:lpstr>MISERICÓRDIA NO AT</vt:lpstr>
      <vt:lpstr>MISERICÓRDIA NO AT</vt:lpstr>
      <vt:lpstr>Slide 81</vt:lpstr>
      <vt:lpstr>MISERICÓRDIA NO AT</vt:lpstr>
      <vt:lpstr>Slide 83</vt:lpstr>
      <vt:lpstr>MISERICÓRDIA NO AT</vt:lpstr>
      <vt:lpstr>MISERICÓRDIA NO AT</vt:lpstr>
      <vt:lpstr>MISERICÓRDIA NO AT</vt:lpstr>
      <vt:lpstr>MISERICÓRDIA NO AT</vt:lpstr>
      <vt:lpstr>Slide 88</vt:lpstr>
      <vt:lpstr>Slide 89</vt:lpstr>
      <vt:lpstr>BIBLIOGRAFIA</vt:lpstr>
      <vt:lpstr>Slide 91</vt:lpstr>
      <vt:lpstr>Slide 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Teologia Bíblica da misericórdia</dc:title>
  <dc:subject>Frei Diones Rafael Paganotto, oad</dc:subject>
  <dc:creator>Frei Diones Rafael Paganotto, oad</dc:creator>
  <cp:keywords>Misericórdia</cp:keywords>
  <cp:lastModifiedBy>Diones</cp:lastModifiedBy>
  <cp:revision>311</cp:revision>
  <dcterms:created xsi:type="dcterms:W3CDTF">2011-09-15T15:50:27Z</dcterms:created>
  <dcterms:modified xsi:type="dcterms:W3CDTF">2016-05-12T11:37:20Z</dcterms:modified>
  <cp:category>Teologia Bíblica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Frei Diones Rafael Paganotto, oad</vt:lpwstr>
  </property>
</Properties>
</file>