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1"/>
  </p:notesMasterIdLst>
  <p:sldIdLst>
    <p:sldId id="256" r:id="rId2"/>
    <p:sldId id="587" r:id="rId3"/>
    <p:sldId id="672" r:id="rId4"/>
    <p:sldId id="617" r:id="rId5"/>
    <p:sldId id="673" r:id="rId6"/>
    <p:sldId id="297" r:id="rId7"/>
    <p:sldId id="602" r:id="rId8"/>
    <p:sldId id="625" r:id="rId9"/>
    <p:sldId id="358" r:id="rId10"/>
    <p:sldId id="634" r:id="rId11"/>
    <p:sldId id="618" r:id="rId12"/>
    <p:sldId id="619" r:id="rId13"/>
    <p:sldId id="640" r:id="rId14"/>
    <p:sldId id="622" r:id="rId15"/>
    <p:sldId id="623" r:id="rId16"/>
    <p:sldId id="660" r:id="rId17"/>
    <p:sldId id="641" r:id="rId18"/>
    <p:sldId id="642" r:id="rId19"/>
    <p:sldId id="643" r:id="rId20"/>
    <p:sldId id="645" r:id="rId21"/>
    <p:sldId id="648" r:id="rId22"/>
    <p:sldId id="647" r:id="rId23"/>
    <p:sldId id="649" r:id="rId24"/>
    <p:sldId id="650" r:id="rId25"/>
    <p:sldId id="653" r:id="rId26"/>
    <p:sldId id="651" r:id="rId27"/>
    <p:sldId id="654" r:id="rId28"/>
    <p:sldId id="655" r:id="rId29"/>
    <p:sldId id="652" r:id="rId30"/>
    <p:sldId id="646" r:id="rId31"/>
    <p:sldId id="656" r:id="rId32"/>
    <p:sldId id="659" r:id="rId33"/>
    <p:sldId id="658" r:id="rId34"/>
    <p:sldId id="616" r:id="rId35"/>
    <p:sldId id="661" r:id="rId36"/>
    <p:sldId id="662" r:id="rId37"/>
    <p:sldId id="664" r:id="rId38"/>
    <p:sldId id="667" r:id="rId39"/>
    <p:sldId id="665" r:id="rId40"/>
    <p:sldId id="666" r:id="rId41"/>
    <p:sldId id="674" r:id="rId42"/>
    <p:sldId id="668" r:id="rId43"/>
    <p:sldId id="669" r:id="rId44"/>
    <p:sldId id="630" r:id="rId45"/>
    <p:sldId id="594" r:id="rId46"/>
    <p:sldId id="670" r:id="rId47"/>
    <p:sldId id="671" r:id="rId48"/>
    <p:sldId id="599" r:id="rId49"/>
    <p:sldId id="632" r:id="rId5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66FF33"/>
    <a:srgbClr val="FF66FF"/>
    <a:srgbClr val="FFFF00"/>
    <a:srgbClr val="00FF00"/>
    <a:srgbClr val="FF3300"/>
    <a:srgbClr val="FF6600"/>
    <a:srgbClr val="FF00FF"/>
    <a:srgbClr val="FFCC66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07" autoAdjust="0"/>
    <p:restoredTop sz="94660" autoAdjust="0"/>
  </p:normalViewPr>
  <p:slideViewPr>
    <p:cSldViewPr>
      <p:cViewPr varScale="1">
        <p:scale>
          <a:sx n="63" d="100"/>
          <a:sy n="63" d="100"/>
        </p:scale>
        <p:origin x="-1340" y="-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8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270264-9B91-4560-B550-BCC693ACC203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3E65A-9B6F-4BAD-9914-F348D4B3F43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/>
          <a:lstStyle/>
          <a:p>
            <a:fld id="{5BC31095-D232-4FA9-ACBB-537E7CA7DD40}" type="datetimeFigureOut">
              <a:rPr lang="pt-BR" smtClean="0"/>
              <a:pPr/>
              <a:t>09/11/2016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/>
          <a:lstStyle/>
          <a:p>
            <a:fld id="{D441C89B-4B6D-4783-8C37-F1604E60FB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/>
          <a:lstStyle/>
          <a:p>
            <a:fld id="{5BC31095-D232-4FA9-ACBB-537E7CA7DD40}" type="datetimeFigureOut">
              <a:rPr lang="pt-BR" smtClean="0"/>
              <a:pPr/>
              <a:t>09/11/2016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/>
          <a:lstStyle/>
          <a:p>
            <a:fld id="{D441C89B-4B6D-4783-8C37-F1604E60FB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/>
          <a:lstStyle/>
          <a:p>
            <a:fld id="{5BC31095-D232-4FA9-ACBB-537E7CA7DD40}" type="datetimeFigureOut">
              <a:rPr lang="pt-BR" smtClean="0"/>
              <a:pPr/>
              <a:t>09/11/2016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/>
          <a:lstStyle/>
          <a:p>
            <a:fld id="{D441C89B-4B6D-4783-8C37-F1604E60FB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dirty="0" smtClean="0"/>
              <a:t>Clique para editar o estilo do título mestre</a:t>
            </a:r>
            <a:endParaRPr kumimoji="0"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spcBef>
                <a:spcPts val="600"/>
              </a:spcBef>
              <a:spcAft>
                <a:spcPts val="0"/>
              </a:spcAft>
              <a:defRPr/>
            </a:lvl2pPr>
          </a:lstStyle>
          <a:p>
            <a:pPr lvl="0" eaLnBrk="1" latinLnBrk="0" hangingPunct="1"/>
            <a:r>
              <a:rPr lang="pt-BR" dirty="0" smtClean="0"/>
              <a:t>Clique para editar os estilos do texto mestre</a:t>
            </a:r>
          </a:p>
          <a:p>
            <a:pPr lvl="1" eaLnBrk="1" latinLnBrk="0" hangingPunct="1"/>
            <a:r>
              <a:rPr lang="pt-BR" dirty="0" smtClean="0"/>
              <a:t>Segundo nível</a:t>
            </a:r>
          </a:p>
          <a:p>
            <a:pPr lvl="2" eaLnBrk="1" latinLnBrk="0" hangingPunct="1"/>
            <a:r>
              <a:rPr lang="pt-BR" dirty="0" smtClean="0"/>
              <a:t>Terceiro nível</a:t>
            </a:r>
          </a:p>
          <a:p>
            <a:pPr lvl="3" eaLnBrk="1" latinLnBrk="0" hangingPunct="1"/>
            <a:r>
              <a:rPr lang="pt-BR" dirty="0" smtClean="0"/>
              <a:t>Quarto nível</a:t>
            </a:r>
          </a:p>
          <a:p>
            <a:pPr lvl="4" eaLnBrk="1" latinLnBrk="0" hangingPunct="1"/>
            <a:r>
              <a:rPr lang="pt-BR" dirty="0" smtClean="0"/>
              <a:t>Quinto nível</a:t>
            </a:r>
            <a:endParaRPr kumimoji="0"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/>
          <a:lstStyle/>
          <a:p>
            <a:fld id="{5BC31095-D232-4FA9-ACBB-537E7CA7DD40}" type="datetimeFigureOut">
              <a:rPr lang="pt-BR" smtClean="0"/>
              <a:pPr/>
              <a:t>09/11/2016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/>
          <a:lstStyle/>
          <a:p>
            <a:fld id="{D441C89B-4B6D-4783-8C37-F1604E60FB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/>
          <a:lstStyle/>
          <a:p>
            <a:fld id="{5BC31095-D232-4FA9-ACBB-537E7CA7DD40}" type="datetimeFigureOut">
              <a:rPr lang="pt-BR" smtClean="0"/>
              <a:pPr/>
              <a:t>09/11/2016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/>
          <a:lstStyle/>
          <a:p>
            <a:fld id="{D441C89B-4B6D-4783-8C37-F1604E60FB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/>
          <a:lstStyle/>
          <a:p>
            <a:fld id="{5BC31095-D232-4FA9-ACBB-537E7CA7DD40}" type="datetimeFigureOut">
              <a:rPr lang="pt-BR" smtClean="0"/>
              <a:pPr/>
              <a:t>09/11/2016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/>
          <a:lstStyle/>
          <a:p>
            <a:fld id="{D441C89B-4B6D-4783-8C37-F1604E60FB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/>
          <a:lstStyle/>
          <a:p>
            <a:fld id="{5BC31095-D232-4FA9-ACBB-537E7CA7DD40}" type="datetimeFigureOut">
              <a:rPr lang="pt-BR" smtClean="0"/>
              <a:pPr/>
              <a:t>09/11/2016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/>
          <a:lstStyle/>
          <a:p>
            <a:fld id="{D441C89B-4B6D-4783-8C37-F1604E60FB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/>
          <a:lstStyle/>
          <a:p>
            <a:fld id="{5BC31095-D232-4FA9-ACBB-537E7CA7DD40}" type="datetimeFigureOut">
              <a:rPr lang="pt-BR" smtClean="0"/>
              <a:pPr/>
              <a:t>09/11/2016</a:t>
            </a:fld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/>
          <a:lstStyle/>
          <a:p>
            <a:fld id="{D441C89B-4B6D-4783-8C37-F1604E60FBC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/>
          <a:lstStyle/>
          <a:p>
            <a:fld id="{5BC31095-D232-4FA9-ACBB-537E7CA7DD40}" type="datetimeFigureOut">
              <a:rPr lang="pt-BR" smtClean="0"/>
              <a:pPr/>
              <a:t>09/11/2016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/>
          <a:lstStyle/>
          <a:p>
            <a:fld id="{D441C89B-4B6D-4783-8C37-F1604E60FB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/>
          <a:lstStyle/>
          <a:p>
            <a:fld id="{5BC31095-D232-4FA9-ACBB-537E7CA7DD40}" type="datetimeFigureOut">
              <a:rPr lang="pt-BR" smtClean="0"/>
              <a:pPr/>
              <a:t>09/11/2016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  <a:prstGeom prst="rect">
            <a:avLst/>
          </a:prstGeom>
        </p:spPr>
        <p:txBody>
          <a:bodyPr/>
          <a:lstStyle/>
          <a:p>
            <a:fld id="{D441C89B-4B6D-4783-8C37-F1604E60FB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/>
          <a:lstStyle/>
          <a:p>
            <a:fld id="{5BC31095-D232-4FA9-ACBB-537E7CA7DD40}" type="datetimeFigureOut">
              <a:rPr lang="pt-BR" smtClean="0"/>
              <a:pPr/>
              <a:t>09/11/2016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/>
          <a:lstStyle/>
          <a:p>
            <a:fld id="{D441C89B-4B6D-4783-8C37-F1604E60FB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bg1"/>
              </a:gs>
            </a:gsLst>
            <a:lin ang="5400000" scaled="0"/>
          </a:gradFill>
        </p:spPr>
        <p:txBody>
          <a:bodyPr vert="horz" lIns="45720" rIns="45720" anchor="ctr">
            <a:normAutofit/>
          </a:bodyPr>
          <a:lstStyle/>
          <a:p>
            <a:r>
              <a:rPr kumimoji="0" lang="pt-BR" dirty="0" smtClean="0"/>
              <a:t>CLIQUE PARA EDITAR O ESTILO DO TÍTULO MESTRE</a:t>
            </a:r>
            <a:endParaRPr kumimoji="0" lang="en-US" dirty="0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-32" y="1500174"/>
            <a:ext cx="9144032" cy="535782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dirty="0" smtClean="0"/>
              <a:t>Clique para editar os estilos do texto mestre</a:t>
            </a:r>
          </a:p>
          <a:p>
            <a:pPr lvl="1" eaLnBrk="1" latinLnBrk="0" hangingPunct="1"/>
            <a:r>
              <a:rPr kumimoji="0" lang="pt-BR" dirty="0" smtClean="0"/>
              <a:t>Segundo nível</a:t>
            </a:r>
          </a:p>
          <a:p>
            <a:pPr lvl="2" eaLnBrk="1" latinLnBrk="0" hangingPunct="1"/>
            <a:r>
              <a:rPr kumimoji="0" lang="pt-BR" dirty="0" smtClean="0"/>
              <a:t>Terceiro nível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b="1" kern="1200" spc="3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420624" indent="-384048" algn="just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just" rtl="0" eaLnBrk="1" latinLnBrk="0" hangingPunct="1">
        <a:spcBef>
          <a:spcPts val="1800"/>
        </a:spcBef>
        <a:spcAft>
          <a:spcPts val="1200"/>
        </a:spcAft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just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85000"/>
        <a:buFont typeface="Arial"/>
        <a:buNone/>
        <a:defRPr kumimoji="0" sz="2400" kern="1200">
          <a:solidFill>
            <a:srgbClr val="FFFF00"/>
          </a:solidFill>
          <a:latin typeface="Calibri" pitchFamily="34" charset="0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com.br/url?sa=i&amp;rct=j&amp;q=&amp;esrc=s&amp;source=images&amp;cd=&amp;cad=rja&amp;uact=8&amp;ved=0ahUKEwjz5L34-orQAhVEjJAKHc5BDUEQjRwIBw&amp;url=https://rotaenergia.wordpress.com/2011/03/17/a-catastrofe-nuclear-no-japao-gera-discussao-no-brasil/&amp;bvm=bv.137132246,d.Y2I&amp;psig=AFQjCNHI5qvvDSlqZUe39bZm2srfhugt9Q&amp;ust=1478206623741563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google.com.br/url?sa=i&amp;rct=j&amp;q=&amp;esrc=s&amp;source=images&amp;cd=&amp;cad=rja&amp;uact=8&amp;ved=0ahUKEwidyofUl5nQAhXJF5AKHU_oANYQjRwIBw&amp;url=http://despertardegaia.blogspot.com/2012/01/havera-falsos-cristos-e-falsos-profetas_25.html&amp;psig=AFQjCNGSFBnQ_LJaqxfpuu9UiecZ3vrO_g&amp;ust=1478695345988645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google.com.br/url?sa=i&amp;rct=j&amp;q=&amp;esrc=s&amp;source=images&amp;cd=&amp;cad=rja&amp;uact=8&amp;ved=0ahUKEwidyofUl5nQAhXJF5AKHU_oANYQjRwIBw&amp;url=http://despertardegaia.blogspot.com/2012/01/havera-falsos-cristos-e-falsos-profetas_25.html&amp;psig=AFQjCNGSFBnQ_LJaqxfpuu9UiecZ3vrO_g&amp;ust=1478695345988645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om.br/url?sa=i&amp;rct=j&amp;q=&amp;esrc=s&amp;source=images&amp;cd=&amp;cad=rja&amp;uact=8&amp;ved=0ahUKEwiBku6KlZrQAhXFGJAKHTpUDWMQjRwIBw&amp;url=http://www.celesteprize.com/artwork/ido:157227/&amp;bvm=bv.138169073,d.Y2I&amp;psig=AFQjCNEUFKgvfOTrW2kIwKnoarw4FG1rBg&amp;ust=1478729035666810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om.br/url?sa=i&amp;rct=j&amp;q=&amp;esrc=s&amp;source=images&amp;cd=&amp;cad=rja&amp;uact=8&amp;ved=0ahUKEwiBku6KlZrQAhXFGJAKHTpUDWMQjRwIBw&amp;url=http://www.celesteprize.com/artwork/ido:157227/&amp;bvm=bv.138169073,d.Y2I&amp;psig=AFQjCNEUFKgvfOTrW2kIwKnoarw4FG1rBg&amp;ust=1478729035666810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com.br/url?sa=i&amp;rct=j&amp;q=&amp;esrc=s&amp;source=images&amp;cd=&amp;cad=rja&amp;uact=8&amp;ved=0ahUKEwjz5L34-orQAhVEjJAKHc5BDUEQjRwIBw&amp;url=https://rotaenergia.wordpress.com/2011/03/17/a-catastrofe-nuclear-no-japao-gera-discussao-no-brasil/&amp;bvm=bv.137132246,d.Y2I&amp;psig=AFQjCNHI5qvvDSlqZUe39bZm2srfhugt9Q&amp;ust=147820662374156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9064" y="2071678"/>
            <a:ext cx="6786142" cy="3929090"/>
          </a:xfrm>
        </p:spPr>
        <p:txBody>
          <a:bodyPr>
            <a:normAutofit/>
          </a:bodyPr>
          <a:lstStyle/>
          <a:p>
            <a:r>
              <a:rPr lang="pt-BR" sz="8900" dirty="0" smtClean="0">
                <a:solidFill>
                  <a:srgbClr val="FF0000"/>
                </a:solidFill>
              </a:rPr>
              <a:t>AT</a:t>
            </a:r>
            <a:r>
              <a:rPr lang="pt-BR" sz="6600" dirty="0" smtClean="0"/>
              <a:t/>
            </a:r>
            <a:br>
              <a:rPr lang="pt-BR" sz="6600" dirty="0" smtClean="0"/>
            </a:br>
            <a:r>
              <a:rPr lang="pt-BR" sz="6600" dirty="0" smtClean="0"/>
              <a:t>PROFETA</a:t>
            </a:r>
            <a:br>
              <a:rPr lang="pt-BR" sz="6600" dirty="0" smtClean="0"/>
            </a:br>
            <a:r>
              <a:rPr lang="pt-BR" sz="6600" dirty="0" smtClean="0"/>
              <a:t>MIQUÉIAS</a:t>
            </a:r>
            <a:endParaRPr lang="pt-BR" sz="6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33050" y="142852"/>
            <a:ext cx="6480048" cy="1285884"/>
          </a:xfrm>
        </p:spPr>
        <p:txBody>
          <a:bodyPr>
            <a:normAutofit/>
          </a:bodyPr>
          <a:lstStyle/>
          <a:p>
            <a:pPr algn="l"/>
            <a:r>
              <a:rPr lang="pt-BR" b="1" dirty="0" smtClean="0">
                <a:solidFill>
                  <a:srgbClr val="00FF00"/>
                </a:solidFill>
              </a:rPr>
              <a:t>FREI DIONES RAFAEL PAGANOTTO, </a:t>
            </a:r>
            <a:r>
              <a:rPr lang="pt-BR" b="1" dirty="0" err="1" smtClean="0">
                <a:solidFill>
                  <a:srgbClr val="00FF00"/>
                </a:solidFill>
              </a:rPr>
              <a:t>oad</a:t>
            </a:r>
            <a:endParaRPr lang="pt-BR" b="1" dirty="0" smtClean="0">
              <a:solidFill>
                <a:srgbClr val="00FF00"/>
              </a:solidFill>
            </a:endParaRPr>
          </a:p>
          <a:p>
            <a:pPr algn="l"/>
            <a:endParaRPr lang="pt-BR" b="1" dirty="0" smtClean="0">
              <a:solidFill>
                <a:srgbClr val="FFFF00"/>
              </a:solidFill>
            </a:endParaRPr>
          </a:p>
          <a:p>
            <a:pPr algn="l"/>
            <a:r>
              <a:rPr lang="pt-BR" b="1" dirty="0" smtClean="0">
                <a:solidFill>
                  <a:srgbClr val="FFFF00"/>
                </a:solidFill>
              </a:rPr>
              <a:t>FORMAÇÃO BÍBLICA 02</a:t>
            </a:r>
            <a:endParaRPr lang="pt-BR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1: </a:t>
            </a:r>
            <a:r>
              <a:rPr lang="pt-BR" dirty="0" err="1" smtClean="0"/>
              <a:t>Teofania</a:t>
            </a:r>
            <a:r>
              <a:rPr lang="pt-BR" dirty="0" smtClean="0"/>
              <a:t> de Deus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t-BR" b="1" dirty="0" smtClean="0">
                <a:solidFill>
                  <a:srgbClr val="FF00FF"/>
                </a:solidFill>
              </a:rPr>
              <a:t>a) JUÍZO CONTRA A SAMARIA (1,2-7)</a:t>
            </a:r>
            <a:endParaRPr lang="pt-BR" sz="3200" b="1" cap="small" dirty="0" smtClean="0">
              <a:solidFill>
                <a:srgbClr val="FF00FF"/>
              </a:solidFill>
            </a:endParaRPr>
          </a:p>
          <a:p>
            <a:pPr lvl="2" algn="l">
              <a:lnSpc>
                <a:spcPct val="120000"/>
              </a:lnSpc>
            </a:pPr>
            <a:r>
              <a:rPr lang="pt-BR" b="1" dirty="0" smtClean="0"/>
              <a:t>(</a:t>
            </a:r>
            <a:r>
              <a:rPr lang="pt-BR" b="1" dirty="0" err="1" smtClean="0"/>
              <a:t>Mq</a:t>
            </a:r>
            <a:r>
              <a:rPr lang="pt-BR" b="1" dirty="0" smtClean="0"/>
              <a:t> 1,2) </a:t>
            </a:r>
            <a:r>
              <a:rPr lang="pt-BR" b="1" dirty="0" smtClean="0">
                <a:solidFill>
                  <a:srgbClr val="66FF33"/>
                </a:solidFill>
              </a:rPr>
              <a:t>Ouvi</a:t>
            </a:r>
            <a:r>
              <a:rPr lang="pt-BR" b="1" dirty="0" smtClean="0"/>
              <a:t>, </a:t>
            </a:r>
            <a:r>
              <a:rPr lang="pt-BR" b="1" u="sng" dirty="0" smtClean="0">
                <a:solidFill>
                  <a:srgbClr val="00FFFF"/>
                </a:solidFill>
              </a:rPr>
              <a:t>povos todos</a:t>
            </a:r>
            <a:r>
              <a:rPr lang="pt-BR" b="1" dirty="0" smtClean="0"/>
              <a:t>, presta atenção, terra, e o que a habita! Que Iahweh seja testemunha contra vós, o Senhor </a:t>
            </a:r>
            <a:r>
              <a:rPr lang="pt-BR" b="1" dirty="0" smtClean="0">
                <a:solidFill>
                  <a:srgbClr val="FF0000"/>
                </a:solidFill>
              </a:rPr>
              <a:t>saiu</a:t>
            </a:r>
            <a:r>
              <a:rPr lang="pt-BR" b="1" dirty="0" smtClean="0"/>
              <a:t> de seu santo Templo!</a:t>
            </a:r>
          </a:p>
          <a:p>
            <a:pPr lvl="1">
              <a:lnSpc>
                <a:spcPct val="120000"/>
              </a:lnSpc>
            </a:pPr>
            <a:r>
              <a:rPr lang="pt-BR" sz="2800" b="1" dirty="0" smtClean="0"/>
              <a:t>1ª ordem é </a:t>
            </a:r>
            <a:r>
              <a:rPr lang="pt-BR" sz="2800" b="1" dirty="0" smtClean="0">
                <a:solidFill>
                  <a:srgbClr val="66FF33"/>
                </a:solidFill>
              </a:rPr>
              <a:t>ouvir</a:t>
            </a:r>
            <a:r>
              <a:rPr lang="pt-BR" sz="2800" b="1" dirty="0" smtClean="0"/>
              <a:t> (3,1.9; 6,1.9) </a:t>
            </a:r>
            <a:r>
              <a:rPr lang="pt-BR" sz="2800" b="1" dirty="0" smtClean="0">
                <a:sym typeface="Wingdings" pitchFamily="2" charset="2"/>
              </a:rPr>
              <a:t> tribunal (</a:t>
            </a:r>
            <a:r>
              <a:rPr lang="pt-BR" sz="2800" b="1" dirty="0" err="1" smtClean="0">
                <a:sym typeface="Wingdings" pitchFamily="2" charset="2"/>
              </a:rPr>
              <a:t>riv</a:t>
            </a:r>
            <a:r>
              <a:rPr lang="pt-BR" sz="2800" b="1" dirty="0" smtClean="0">
                <a:sym typeface="Wingdings" pitchFamily="2" charset="2"/>
              </a:rPr>
              <a:t>)</a:t>
            </a:r>
            <a:endParaRPr lang="pt-BR" sz="2800" b="1" dirty="0" smtClean="0"/>
          </a:p>
          <a:p>
            <a:pPr lvl="1">
              <a:lnSpc>
                <a:spcPct val="120000"/>
              </a:lnSpc>
            </a:pPr>
            <a:r>
              <a:rPr lang="pt-BR" sz="2800" b="1" dirty="0" smtClean="0"/>
              <a:t>Miquéias fala para quem</a:t>
            </a:r>
            <a:r>
              <a:rPr lang="en-GB" sz="2800" b="1" dirty="0" smtClean="0"/>
              <a:t>? </a:t>
            </a:r>
          </a:p>
          <a:p>
            <a:pPr lvl="1">
              <a:lnSpc>
                <a:spcPct val="120000"/>
              </a:lnSpc>
            </a:pPr>
            <a:r>
              <a:rPr lang="en-GB" sz="2800" b="1" dirty="0" err="1" smtClean="0"/>
              <a:t>Senhor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fora</a:t>
            </a:r>
            <a:r>
              <a:rPr lang="en-GB" sz="2800" b="1" dirty="0" smtClean="0"/>
              <a:t> do </a:t>
            </a:r>
            <a:r>
              <a:rPr lang="en-GB" sz="2800" b="1" dirty="0" err="1" smtClean="0"/>
              <a:t>Templo</a:t>
            </a:r>
            <a:r>
              <a:rPr lang="en-GB" sz="2800" b="1" dirty="0" smtClean="0"/>
              <a:t>.</a:t>
            </a:r>
          </a:p>
          <a:p>
            <a:pPr lvl="2" algn="l">
              <a:lnSpc>
                <a:spcPct val="120000"/>
              </a:lnSpc>
            </a:pPr>
            <a:r>
              <a:rPr lang="pt-BR" b="1" dirty="0" smtClean="0"/>
              <a:t>(</a:t>
            </a:r>
            <a:r>
              <a:rPr lang="pt-BR" b="1" dirty="0" err="1" smtClean="0"/>
              <a:t>Mq</a:t>
            </a:r>
            <a:r>
              <a:rPr lang="pt-BR" b="1" dirty="0" smtClean="0"/>
              <a:t> 1,3) Porque eis que Iahweh sai de seu lugar santo, ele desce e pisa sobre os </a:t>
            </a:r>
            <a:r>
              <a:rPr lang="pt-BR" b="1" dirty="0" smtClean="0">
                <a:solidFill>
                  <a:srgbClr val="00FF00"/>
                </a:solidFill>
              </a:rPr>
              <a:t>altos da terra</a:t>
            </a:r>
            <a:r>
              <a:rPr lang="pt-BR" b="1" dirty="0" smtClean="0"/>
              <a:t>.</a:t>
            </a:r>
            <a:endParaRPr lang="en-GB" b="1" dirty="0" smtClean="0"/>
          </a:p>
          <a:p>
            <a:pPr lvl="1">
              <a:lnSpc>
                <a:spcPct val="120000"/>
              </a:lnSpc>
            </a:pPr>
            <a:r>
              <a:rPr lang="en-GB" sz="2800" b="1" dirty="0" smtClean="0"/>
              <a:t>Altos </a:t>
            </a:r>
            <a:r>
              <a:rPr lang="en-GB" sz="2800" b="1" dirty="0" err="1" smtClean="0"/>
              <a:t>da</a:t>
            </a:r>
            <a:r>
              <a:rPr lang="en-GB" sz="2800" b="1" dirty="0" smtClean="0"/>
              <a:t> terra = </a:t>
            </a:r>
            <a:r>
              <a:rPr lang="en-GB" sz="2800" b="1" dirty="0" err="1" smtClean="0"/>
              <a:t>idolatria</a:t>
            </a:r>
            <a:r>
              <a:rPr lang="en-GB" sz="2800" b="1" dirty="0" smtClean="0"/>
              <a:t>        </a:t>
            </a:r>
            <a:r>
              <a:rPr lang="en-GB" sz="2800" b="1" dirty="0" smtClean="0">
                <a:solidFill>
                  <a:srgbClr val="FF6600"/>
                </a:solidFill>
              </a:rPr>
              <a:t>TEOFANIA</a:t>
            </a:r>
          </a:p>
        </p:txBody>
      </p:sp>
      <p:sp>
        <p:nvSpPr>
          <p:cNvPr id="4" name="Retângulo de cantos arredondados 3"/>
          <p:cNvSpPr/>
          <p:nvPr/>
        </p:nvSpPr>
        <p:spPr>
          <a:xfrm>
            <a:off x="5500694" y="5715016"/>
            <a:ext cx="2143140" cy="928694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1: </a:t>
            </a:r>
            <a:r>
              <a:rPr lang="pt-BR" dirty="0" err="1" smtClean="0"/>
              <a:t>Teofania</a:t>
            </a:r>
            <a:r>
              <a:rPr lang="pt-BR" dirty="0" smtClean="0"/>
              <a:t> de Deus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b="1" dirty="0" smtClean="0">
                <a:solidFill>
                  <a:srgbClr val="FF00FF"/>
                </a:solidFill>
              </a:rPr>
              <a:t>a) JUÍZO CONTRA A SAMARIA (1,2-7)</a:t>
            </a:r>
            <a:endParaRPr lang="pt-BR" sz="3200" b="1" cap="small" dirty="0" smtClean="0">
              <a:solidFill>
                <a:srgbClr val="FF00FF"/>
              </a:solidFill>
            </a:endParaRP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pt-BR" b="1" dirty="0" smtClean="0"/>
              <a:t>(</a:t>
            </a:r>
            <a:r>
              <a:rPr lang="pt-BR" b="1" dirty="0" err="1" smtClean="0"/>
              <a:t>Mq</a:t>
            </a:r>
            <a:r>
              <a:rPr lang="pt-BR" b="1" dirty="0" smtClean="0"/>
              <a:t> 1,5) Tudo isso por causa do crime de </a:t>
            </a:r>
            <a:r>
              <a:rPr lang="pt-BR" b="1" dirty="0" smtClean="0">
                <a:solidFill>
                  <a:srgbClr val="00FFFF"/>
                </a:solidFill>
              </a:rPr>
              <a:t>Jacó</a:t>
            </a:r>
            <a:r>
              <a:rPr lang="pt-BR" b="1" dirty="0" smtClean="0"/>
              <a:t>,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pt-BR" b="1" dirty="0" smtClean="0"/>
              <a:t>por causa dos pecados da casa de </a:t>
            </a:r>
            <a:r>
              <a:rPr lang="pt-BR" b="1" dirty="0" smtClean="0">
                <a:solidFill>
                  <a:srgbClr val="00FFFF"/>
                </a:solidFill>
              </a:rPr>
              <a:t>Israel</a:t>
            </a:r>
            <a:r>
              <a:rPr lang="pt-BR" b="1" dirty="0" smtClean="0"/>
              <a:t>.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pt-BR" b="1" dirty="0" smtClean="0"/>
              <a:t>Qual é o crime de </a:t>
            </a:r>
            <a:r>
              <a:rPr lang="pt-BR" b="1" dirty="0" smtClean="0">
                <a:solidFill>
                  <a:srgbClr val="00FFFF"/>
                </a:solidFill>
              </a:rPr>
              <a:t>Jacó</a:t>
            </a:r>
            <a:r>
              <a:rPr lang="pt-BR" b="1" dirty="0" smtClean="0"/>
              <a:t>? Não é </a:t>
            </a:r>
            <a:r>
              <a:rPr lang="pt-BR" b="1" dirty="0" smtClean="0">
                <a:solidFill>
                  <a:srgbClr val="00FFFF"/>
                </a:solidFill>
              </a:rPr>
              <a:t>Samaria</a:t>
            </a:r>
            <a:r>
              <a:rPr lang="pt-BR" b="1" dirty="0" smtClean="0"/>
              <a:t>?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pt-BR" b="1" dirty="0" smtClean="0"/>
              <a:t>Qual é o pecado da casa de </a:t>
            </a:r>
            <a:r>
              <a:rPr lang="pt-BR" b="1" dirty="0" smtClean="0">
                <a:solidFill>
                  <a:srgbClr val="FF6600"/>
                </a:solidFill>
              </a:rPr>
              <a:t>Judá</a:t>
            </a:r>
            <a:r>
              <a:rPr lang="pt-BR" b="1" dirty="0" smtClean="0"/>
              <a:t>? Não é </a:t>
            </a:r>
            <a:r>
              <a:rPr lang="pt-BR" b="1" dirty="0" smtClean="0">
                <a:solidFill>
                  <a:srgbClr val="FF6600"/>
                </a:solidFill>
              </a:rPr>
              <a:t>Jerusalém</a:t>
            </a:r>
            <a:r>
              <a:rPr lang="pt-BR" b="1" dirty="0" smtClean="0"/>
              <a:t>?</a:t>
            </a:r>
          </a:p>
          <a:p>
            <a:pPr lvl="1">
              <a:lnSpc>
                <a:spcPct val="120000"/>
              </a:lnSpc>
            </a:pPr>
            <a:r>
              <a:rPr lang="pt-BR" sz="2800" b="1" dirty="0" smtClean="0">
                <a:solidFill>
                  <a:srgbClr val="00FFFF"/>
                </a:solidFill>
              </a:rPr>
              <a:t>Jacó</a:t>
            </a:r>
            <a:r>
              <a:rPr lang="pt-BR" sz="2800" b="1" dirty="0" smtClean="0"/>
              <a:t>: era o nome de Israel (</a:t>
            </a:r>
            <a:r>
              <a:rPr lang="pt-BR" sz="2800" b="1" dirty="0" err="1" smtClean="0"/>
              <a:t>Gn</a:t>
            </a:r>
            <a:r>
              <a:rPr lang="pt-BR" sz="2800" b="1" dirty="0" smtClean="0"/>
              <a:t> 25) </a:t>
            </a:r>
            <a:r>
              <a:rPr lang="pt-BR" sz="2800" b="1" dirty="0" smtClean="0">
                <a:sym typeface="Wingdings" pitchFamily="2" charset="2"/>
              </a:rPr>
              <a:t> Norte</a:t>
            </a:r>
            <a:r>
              <a:rPr lang="en-GB" sz="2800" b="1" dirty="0" smtClean="0"/>
              <a:t>.</a:t>
            </a:r>
          </a:p>
          <a:p>
            <a:pPr lvl="1">
              <a:lnSpc>
                <a:spcPct val="120000"/>
              </a:lnSpc>
            </a:pPr>
            <a:r>
              <a:rPr lang="en-GB" sz="2800" b="1" dirty="0" err="1" smtClean="0">
                <a:solidFill>
                  <a:srgbClr val="FF6600"/>
                </a:solidFill>
              </a:rPr>
              <a:t>Judá</a:t>
            </a:r>
            <a:r>
              <a:rPr lang="en-GB" sz="2800" b="1" dirty="0" smtClean="0"/>
              <a:t>: era um dos </a:t>
            </a:r>
            <a:r>
              <a:rPr lang="en-GB" sz="2800" b="1" dirty="0" err="1" smtClean="0"/>
              <a:t>seus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filhos</a:t>
            </a:r>
            <a:r>
              <a:rPr lang="en-GB" sz="2800" b="1" dirty="0" smtClean="0"/>
              <a:t> </a:t>
            </a:r>
            <a:r>
              <a:rPr lang="en-GB" sz="2800" b="1" dirty="0" smtClean="0">
                <a:sym typeface="Wingdings" pitchFamily="2" charset="2"/>
              </a:rPr>
              <a:t> </a:t>
            </a:r>
            <a:r>
              <a:rPr lang="en-GB" sz="2800" b="1" dirty="0" err="1" smtClean="0">
                <a:sym typeface="Wingdings" pitchFamily="2" charset="2"/>
              </a:rPr>
              <a:t>Sul</a:t>
            </a:r>
            <a:r>
              <a:rPr lang="en-GB" sz="2800" b="1" dirty="0" smtClean="0">
                <a:sym typeface="Wingdings" pitchFamily="2" charset="2"/>
              </a:rPr>
              <a:t>.</a:t>
            </a:r>
          </a:p>
          <a:p>
            <a:pPr lvl="1">
              <a:lnSpc>
                <a:spcPct val="120000"/>
              </a:lnSpc>
            </a:pPr>
            <a:endParaRPr lang="en-GB" sz="2800" b="1" dirty="0" smtClean="0">
              <a:sym typeface="Wingdings" pitchFamily="2" charset="2"/>
            </a:endParaRPr>
          </a:p>
          <a:p>
            <a:pPr lvl="1">
              <a:lnSpc>
                <a:spcPct val="120000"/>
              </a:lnSpc>
            </a:pPr>
            <a:r>
              <a:rPr lang="en-GB" sz="2800" b="1" dirty="0" err="1" smtClean="0">
                <a:sym typeface="Wingdings" pitchFamily="2" charset="2"/>
              </a:rPr>
              <a:t>Miquéias</a:t>
            </a:r>
            <a:r>
              <a:rPr lang="en-GB" sz="2800" b="1" dirty="0" smtClean="0">
                <a:sym typeface="Wingdings" pitchFamily="2" charset="2"/>
              </a:rPr>
              <a:t> </a:t>
            </a:r>
            <a:r>
              <a:rPr lang="en-GB" sz="2800" b="1" dirty="0" err="1" smtClean="0">
                <a:sym typeface="Wingdings" pitchFamily="2" charset="2"/>
              </a:rPr>
              <a:t>está</a:t>
            </a:r>
            <a:r>
              <a:rPr lang="en-GB" sz="2800" b="1" dirty="0" smtClean="0">
                <a:sym typeface="Wingdings" pitchFamily="2" charset="2"/>
              </a:rPr>
              <a:t> no </a:t>
            </a:r>
            <a:r>
              <a:rPr lang="pt-BR" sz="2800" b="1" dirty="0" smtClean="0">
                <a:sym typeface="Wingdings" pitchFamily="2" charset="2"/>
              </a:rPr>
              <a:t>Sul</a:t>
            </a:r>
            <a:r>
              <a:rPr lang="en-GB" sz="2800" b="1" dirty="0" smtClean="0">
                <a:sym typeface="Wingdings" pitchFamily="2" charset="2"/>
              </a:rPr>
              <a:t> e </a:t>
            </a:r>
            <a:r>
              <a:rPr lang="en-GB" sz="2800" b="1" dirty="0" err="1" smtClean="0">
                <a:sym typeface="Wingdings" pitchFamily="2" charset="2"/>
              </a:rPr>
              <a:t>fala</a:t>
            </a:r>
            <a:r>
              <a:rPr lang="en-GB" sz="2800" b="1" dirty="0" smtClean="0">
                <a:sym typeface="Wingdings" pitchFamily="2" charset="2"/>
              </a:rPr>
              <a:t> contra o </a:t>
            </a:r>
            <a:r>
              <a:rPr lang="en-GB" sz="2800" b="1" dirty="0" err="1" smtClean="0">
                <a:sym typeface="Wingdings" pitchFamily="2" charset="2"/>
              </a:rPr>
              <a:t>norte</a:t>
            </a:r>
            <a:r>
              <a:rPr lang="en-GB" sz="2800" b="1" dirty="0" smtClean="0">
                <a:sym typeface="Wingdings" pitchFamily="2" charset="2"/>
              </a:rPr>
              <a:t>, </a:t>
            </a:r>
            <a:r>
              <a:rPr lang="en-GB" sz="2800" b="1" dirty="0" err="1" smtClean="0">
                <a:sym typeface="Wingdings" pitchFamily="2" charset="2"/>
              </a:rPr>
              <a:t>mas</a:t>
            </a:r>
            <a:r>
              <a:rPr lang="en-GB" sz="2800" b="1" dirty="0" smtClean="0">
                <a:sym typeface="Wingdings" pitchFamily="2" charset="2"/>
              </a:rPr>
              <a:t> </a:t>
            </a:r>
            <a:r>
              <a:rPr lang="en-GB" sz="2800" b="1" dirty="0" err="1" smtClean="0">
                <a:sym typeface="Wingdings" pitchFamily="2" charset="2"/>
              </a:rPr>
              <a:t>esta</a:t>
            </a:r>
            <a:r>
              <a:rPr lang="en-GB" sz="2800" b="1" dirty="0" smtClean="0">
                <a:sym typeface="Wingdings" pitchFamily="2" charset="2"/>
              </a:rPr>
              <a:t> é a </a:t>
            </a:r>
            <a:r>
              <a:rPr lang="en-GB" sz="2800" b="1" dirty="0" err="1" smtClean="0">
                <a:sym typeface="Wingdings" pitchFamily="2" charset="2"/>
              </a:rPr>
              <a:t>única</a:t>
            </a:r>
            <a:r>
              <a:rPr lang="en-GB" sz="2800" b="1" dirty="0" smtClean="0">
                <a:sym typeface="Wingdings" pitchFamily="2" charset="2"/>
              </a:rPr>
              <a:t> </a:t>
            </a:r>
            <a:r>
              <a:rPr lang="en-GB" sz="2800" b="1" dirty="0" err="1" smtClean="0">
                <a:sym typeface="Wingdings" pitchFamily="2" charset="2"/>
              </a:rPr>
              <a:t>vez</a:t>
            </a:r>
            <a:r>
              <a:rPr lang="en-GB" sz="2800" b="1" dirty="0" smtClean="0">
                <a:sym typeface="Wingdings" pitchFamily="2" charset="2"/>
              </a:rPr>
              <a:t> </a:t>
            </a:r>
            <a:r>
              <a:rPr lang="en-GB" sz="2800" b="1" dirty="0" err="1" smtClean="0">
                <a:sym typeface="Wingdings" pitchFamily="2" charset="2"/>
              </a:rPr>
              <a:t>que</a:t>
            </a:r>
            <a:r>
              <a:rPr lang="en-GB" sz="2800" b="1" dirty="0" smtClean="0">
                <a:sym typeface="Wingdings" pitchFamily="2" charset="2"/>
              </a:rPr>
              <a:t> </a:t>
            </a:r>
            <a:r>
              <a:rPr lang="en-GB" sz="2800" b="1" dirty="0" err="1" smtClean="0">
                <a:sym typeface="Wingdings" pitchFamily="2" charset="2"/>
              </a:rPr>
              <a:t>menciona</a:t>
            </a:r>
            <a:r>
              <a:rPr lang="en-GB" sz="2800" b="1" dirty="0" smtClean="0">
                <a:sym typeface="Wingdings" pitchFamily="2" charset="2"/>
              </a:rPr>
              <a:t> o </a:t>
            </a:r>
            <a:r>
              <a:rPr lang="en-GB" sz="2800" b="1" dirty="0" err="1" smtClean="0">
                <a:sym typeface="Wingdings" pitchFamily="2" charset="2"/>
              </a:rPr>
              <a:t>norte</a:t>
            </a:r>
            <a:r>
              <a:rPr lang="en-GB" sz="2800" b="1" dirty="0" smtClean="0">
                <a:sym typeface="Wingdings" pitchFamily="2" charset="2"/>
              </a:rPr>
              <a:t>...</a:t>
            </a:r>
            <a:endParaRPr lang="en-GB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1: </a:t>
            </a:r>
            <a:r>
              <a:rPr lang="pt-BR" dirty="0" err="1" smtClean="0"/>
              <a:t>Teofania</a:t>
            </a:r>
            <a:r>
              <a:rPr lang="pt-BR" dirty="0" smtClean="0"/>
              <a:t> de Deus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b="1" dirty="0" smtClean="0">
                <a:solidFill>
                  <a:srgbClr val="FF00FF"/>
                </a:solidFill>
              </a:rPr>
              <a:t>a) JUÍZO CONTRA A SAMARIA (1,2-7)</a:t>
            </a:r>
            <a:endParaRPr lang="pt-BR" sz="3200" b="1" cap="small" dirty="0" smtClean="0">
              <a:solidFill>
                <a:srgbClr val="FF00FF"/>
              </a:solidFill>
            </a:endParaRP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pt-BR" b="1" dirty="0" smtClean="0"/>
              <a:t>(</a:t>
            </a:r>
            <a:r>
              <a:rPr lang="pt-BR" b="1" dirty="0" err="1" smtClean="0"/>
              <a:t>Mq</a:t>
            </a:r>
            <a:r>
              <a:rPr lang="pt-BR" b="1" dirty="0" smtClean="0"/>
              <a:t> 1,7) Todos os seus </a:t>
            </a:r>
            <a:r>
              <a:rPr lang="pt-BR" b="1" dirty="0" smtClean="0">
                <a:solidFill>
                  <a:srgbClr val="00FFFF"/>
                </a:solidFill>
              </a:rPr>
              <a:t>ídolos</a:t>
            </a:r>
            <a:r>
              <a:rPr lang="pt-BR" b="1" dirty="0" smtClean="0"/>
              <a:t> serão destroçados, todos os seus salários serão queimados pelo fogo, e arruinarei todas as suas imagens, já que elas foram ajuntadas com o salário da </a:t>
            </a:r>
            <a:r>
              <a:rPr lang="pt-BR" b="1" dirty="0" smtClean="0">
                <a:solidFill>
                  <a:srgbClr val="00FFFF"/>
                </a:solidFill>
              </a:rPr>
              <a:t>prostituição</a:t>
            </a:r>
            <a:r>
              <a:rPr lang="pt-BR" b="1" dirty="0" smtClean="0"/>
              <a:t> tornar-se-ão de novo salário da prostituição. </a:t>
            </a:r>
            <a:endParaRPr lang="en-GB" sz="2800" b="1" dirty="0" smtClean="0"/>
          </a:p>
          <a:p>
            <a:pPr lvl="1">
              <a:lnSpc>
                <a:spcPct val="120000"/>
              </a:lnSpc>
            </a:pPr>
            <a:r>
              <a:rPr lang="en-GB" sz="2800" b="1" dirty="0" err="1" smtClean="0"/>
              <a:t>Ídolo</a:t>
            </a:r>
            <a:r>
              <a:rPr lang="en-GB" sz="2800" b="1" dirty="0" smtClean="0"/>
              <a:t> = </a:t>
            </a:r>
            <a:r>
              <a:rPr lang="en-GB" sz="2800" b="1" dirty="0" err="1" smtClean="0"/>
              <a:t>substituição</a:t>
            </a:r>
            <a:r>
              <a:rPr lang="en-GB" sz="2800" b="1" dirty="0" smtClean="0"/>
              <a:t> de </a:t>
            </a:r>
            <a:r>
              <a:rPr lang="en-GB" sz="2800" b="1" dirty="0" err="1" smtClean="0"/>
              <a:t>Iahweh</a:t>
            </a:r>
            <a:r>
              <a:rPr lang="en-GB" sz="2800" b="1" dirty="0" smtClean="0"/>
              <a:t>.</a:t>
            </a:r>
          </a:p>
          <a:p>
            <a:pPr lvl="1">
              <a:lnSpc>
                <a:spcPct val="120000"/>
              </a:lnSpc>
            </a:pPr>
            <a:r>
              <a:rPr lang="pt-BR" sz="2800" b="1" dirty="0" smtClean="0"/>
              <a:t>Idolatria destrói </a:t>
            </a:r>
            <a:r>
              <a:rPr lang="pt-BR" sz="2800" b="1" dirty="0" smtClean="0">
                <a:sym typeface="Wingdings" pitchFamily="2" charset="2"/>
              </a:rPr>
              <a:t> Deus destrói o ídolo.</a:t>
            </a:r>
            <a:endParaRPr lang="en-GB" sz="2800" b="1" dirty="0" smtClean="0"/>
          </a:p>
          <a:p>
            <a:pPr lvl="1">
              <a:lnSpc>
                <a:spcPct val="120000"/>
              </a:lnSpc>
            </a:pPr>
            <a:endParaRPr lang="en-GB" sz="2800" b="1" dirty="0" smtClean="0"/>
          </a:p>
          <a:p>
            <a:pPr lvl="1">
              <a:lnSpc>
                <a:spcPct val="120000"/>
              </a:lnSpc>
            </a:pPr>
            <a:r>
              <a:rPr lang="en-GB" sz="2800" b="1" dirty="0" err="1" smtClean="0"/>
              <a:t>Linguagem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típica</a:t>
            </a:r>
            <a:r>
              <a:rPr lang="en-GB" sz="2800" b="1" dirty="0" smtClean="0"/>
              <a:t> </a:t>
            </a:r>
            <a:r>
              <a:rPr lang="pt-BR" sz="2800" b="1" dirty="0" smtClean="0"/>
              <a:t>da acusação do pecado.</a:t>
            </a:r>
          </a:p>
          <a:p>
            <a:pPr lvl="1">
              <a:lnSpc>
                <a:spcPct val="120000"/>
              </a:lnSpc>
            </a:pPr>
            <a:r>
              <a:rPr lang="pt-BR" sz="2800" b="1" dirty="0" smtClean="0"/>
              <a:t>Verbos no futuro. </a:t>
            </a:r>
          </a:p>
          <a:p>
            <a:pPr lvl="1">
              <a:lnSpc>
                <a:spcPct val="120000"/>
              </a:lnSpc>
            </a:pPr>
            <a:endParaRPr lang="en-GB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1: </a:t>
            </a:r>
            <a:r>
              <a:rPr lang="pt-BR" dirty="0" err="1" smtClean="0"/>
              <a:t>Teofania</a:t>
            </a:r>
            <a:r>
              <a:rPr lang="pt-BR" dirty="0" smtClean="0"/>
              <a:t> de Deus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t-BR" b="1" dirty="0" smtClean="0">
                <a:solidFill>
                  <a:srgbClr val="FF00FF"/>
                </a:solidFill>
              </a:rPr>
              <a:t>b) LAMENTAÇÃO SOBRE CIDADES (1,8-16)</a:t>
            </a:r>
            <a:endParaRPr lang="pt-BR" sz="3200" b="1" cap="small" dirty="0" smtClean="0">
              <a:solidFill>
                <a:srgbClr val="FF00FF"/>
              </a:solidFill>
            </a:endParaRP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pt-BR" b="1" dirty="0" smtClean="0"/>
              <a:t>(</a:t>
            </a:r>
            <a:r>
              <a:rPr lang="pt-BR" b="1" dirty="0" err="1" smtClean="0"/>
              <a:t>Mq</a:t>
            </a:r>
            <a:r>
              <a:rPr lang="pt-BR" b="1" dirty="0" smtClean="0"/>
              <a:t> 1,8-9) Por isso eu me lamentarei e gemerei, </a:t>
            </a:r>
            <a:r>
              <a:rPr lang="pt-BR" b="1" dirty="0" smtClean="0">
                <a:solidFill>
                  <a:srgbClr val="00FF00"/>
                </a:solidFill>
              </a:rPr>
              <a:t>andarei descalço e nu</a:t>
            </a:r>
            <a:r>
              <a:rPr lang="pt-BR" b="1" dirty="0" smtClean="0"/>
              <a:t>, lançarei </a:t>
            </a:r>
            <a:r>
              <a:rPr lang="pt-BR" b="1" dirty="0" smtClean="0">
                <a:solidFill>
                  <a:srgbClr val="00FFFF"/>
                </a:solidFill>
              </a:rPr>
              <a:t>lamentos</a:t>
            </a:r>
            <a:r>
              <a:rPr lang="pt-BR" b="1" dirty="0" smtClean="0"/>
              <a:t> como os chacais, e </a:t>
            </a:r>
            <a:r>
              <a:rPr lang="pt-BR" b="1" dirty="0" smtClean="0">
                <a:solidFill>
                  <a:srgbClr val="00FFFF"/>
                </a:solidFill>
              </a:rPr>
              <a:t>gemidos</a:t>
            </a:r>
            <a:r>
              <a:rPr lang="pt-BR" b="1" dirty="0" smtClean="0"/>
              <a:t> como os filhotes de avestruz. </a:t>
            </a:r>
          </a:p>
          <a:p>
            <a:pPr lvl="1">
              <a:lnSpc>
                <a:spcPct val="120000"/>
              </a:lnSpc>
            </a:pPr>
            <a:r>
              <a:rPr lang="pt-BR" sz="2800" b="1" dirty="0" smtClean="0">
                <a:solidFill>
                  <a:srgbClr val="00FF00"/>
                </a:solidFill>
                <a:sym typeface="Wingdings" pitchFamily="2" charset="2"/>
              </a:rPr>
              <a:t>Nudez</a:t>
            </a:r>
            <a:r>
              <a:rPr lang="pt-BR" sz="2800" b="1" dirty="0" smtClean="0">
                <a:sym typeface="Wingdings" pitchFamily="2" charset="2"/>
              </a:rPr>
              <a:t> |</a:t>
            </a:r>
            <a:r>
              <a:rPr lang="pt-BR" sz="2800" b="1" dirty="0" err="1" smtClean="0">
                <a:sym typeface="Wingdings" pitchFamily="2" charset="2"/>
              </a:rPr>
              <a:t>|</a:t>
            </a:r>
            <a:r>
              <a:rPr lang="pt-BR" sz="2800" b="1" dirty="0" smtClean="0">
                <a:sym typeface="Wingdings" pitchFamily="2" charset="2"/>
              </a:rPr>
              <a:t> dignidade (ação simbólica).</a:t>
            </a:r>
          </a:p>
          <a:p>
            <a:pPr lvl="1">
              <a:lnSpc>
                <a:spcPct val="120000"/>
              </a:lnSpc>
            </a:pPr>
            <a:r>
              <a:rPr lang="pt-BR" sz="2800" b="1" dirty="0" smtClean="0">
                <a:solidFill>
                  <a:srgbClr val="00FFFF"/>
                </a:solidFill>
                <a:sym typeface="Wingdings" pitchFamily="2" charset="2"/>
              </a:rPr>
              <a:t>Animais</a:t>
            </a:r>
            <a:r>
              <a:rPr lang="pt-BR" sz="2800" b="1" dirty="0" smtClean="0">
                <a:sym typeface="Wingdings" pitchFamily="2" charset="2"/>
              </a:rPr>
              <a:t> que sofrem a perda</a:t>
            </a:r>
            <a:r>
              <a:rPr lang="pt-BR" sz="2200" b="1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(pessoa do campo)</a:t>
            </a:r>
            <a:r>
              <a:rPr lang="pt-BR" sz="2800" b="1" dirty="0" smtClean="0">
                <a:sym typeface="Wingdings" pitchFamily="2" charset="2"/>
              </a:rPr>
              <a:t>.</a:t>
            </a:r>
            <a:endParaRPr lang="en-GB" sz="2800" b="1" dirty="0" smtClean="0"/>
          </a:p>
          <a:p>
            <a:pPr lvl="2">
              <a:lnSpc>
                <a:spcPct val="120000"/>
              </a:lnSpc>
            </a:pPr>
            <a:r>
              <a:rPr lang="pt-BR" b="1" dirty="0" smtClean="0"/>
              <a:t>Porque é incurável o golpe de Iahweh, sim, ele chegou até Judá, bateu até à porta do meu povo, até em Jerusalém!</a:t>
            </a:r>
          </a:p>
          <a:p>
            <a:pPr lvl="1">
              <a:lnSpc>
                <a:spcPct val="120000"/>
              </a:lnSpc>
            </a:pPr>
            <a:r>
              <a:rPr lang="pt-BR" sz="2800" b="1" dirty="0" smtClean="0"/>
              <a:t>Miquéias é melancólico e percebe que o fim está próximo também do sul.</a:t>
            </a:r>
          </a:p>
          <a:p>
            <a:pPr lvl="1">
              <a:lnSpc>
                <a:spcPct val="120000"/>
              </a:lnSpc>
            </a:pPr>
            <a:r>
              <a:rPr lang="pt-BR" sz="2800" b="1" dirty="0" smtClean="0"/>
              <a:t>Anuncia a desgraça sobre 12 cidades do sul...</a:t>
            </a:r>
          </a:p>
          <a:p>
            <a:pPr lvl="1">
              <a:lnSpc>
                <a:spcPct val="120000"/>
              </a:lnSpc>
            </a:pPr>
            <a:endParaRPr lang="pt-BR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1: </a:t>
            </a:r>
            <a:r>
              <a:rPr lang="pt-BR" dirty="0" err="1" smtClean="0"/>
              <a:t>Teofania</a:t>
            </a:r>
            <a:r>
              <a:rPr lang="pt-BR" dirty="0" smtClean="0"/>
              <a:t> de Deus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b="1" dirty="0" smtClean="0">
                <a:solidFill>
                  <a:srgbClr val="FF00FF"/>
                </a:solidFill>
              </a:rPr>
              <a:t>b) LAMENTAÇÃO SOBRE CIDADES (1,8-16)</a:t>
            </a:r>
            <a:endParaRPr lang="pt-BR" sz="3200" b="1" cap="small" dirty="0" smtClean="0">
              <a:solidFill>
                <a:srgbClr val="FF00FF"/>
              </a:solidFill>
            </a:endParaRPr>
          </a:p>
          <a:p>
            <a:pPr lvl="2" algn="l">
              <a:spcBef>
                <a:spcPts val="0"/>
              </a:spcBef>
              <a:spcAft>
                <a:spcPts val="0"/>
              </a:spcAft>
            </a:pPr>
            <a:r>
              <a:rPr lang="pt-BR" b="1" dirty="0" smtClean="0"/>
              <a:t>(</a:t>
            </a:r>
            <a:r>
              <a:rPr lang="pt-BR" b="1" dirty="0" err="1" smtClean="0"/>
              <a:t>Mq</a:t>
            </a:r>
            <a:r>
              <a:rPr lang="pt-BR" b="1" dirty="0" smtClean="0"/>
              <a:t> 1,10-15) </a:t>
            </a:r>
            <a:r>
              <a:rPr lang="pt-BR" b="1" dirty="0" err="1" smtClean="0"/>
              <a:t>Gat</a:t>
            </a:r>
            <a:r>
              <a:rPr lang="pt-BR" b="1" dirty="0" smtClean="0"/>
              <a:t>... Soco... </a:t>
            </a:r>
            <a:r>
              <a:rPr lang="pt-BR" b="1" dirty="0" err="1" smtClean="0"/>
              <a:t>Bet-Leafra</a:t>
            </a:r>
            <a:r>
              <a:rPr lang="pt-BR" b="1" dirty="0" smtClean="0"/>
              <a:t>... </a:t>
            </a:r>
            <a:r>
              <a:rPr lang="pt-BR" b="1" dirty="0" err="1" smtClean="0"/>
              <a:t>Safir</a:t>
            </a:r>
            <a:r>
              <a:rPr lang="pt-BR" b="1" dirty="0" smtClean="0"/>
              <a:t>... </a:t>
            </a:r>
            <a:r>
              <a:rPr lang="pt-BR" b="1" dirty="0" err="1" smtClean="0"/>
              <a:t>Saanã</a:t>
            </a:r>
            <a:r>
              <a:rPr lang="pt-BR" b="1" dirty="0" smtClean="0"/>
              <a:t>... </a:t>
            </a:r>
            <a:r>
              <a:rPr lang="pt-BR" b="1" dirty="0" err="1" smtClean="0"/>
              <a:t>Bet-Esel</a:t>
            </a:r>
            <a:r>
              <a:rPr lang="pt-BR" b="1" dirty="0" smtClean="0"/>
              <a:t>... </a:t>
            </a:r>
            <a:r>
              <a:rPr lang="pt-BR" b="1" dirty="0" err="1" smtClean="0"/>
              <a:t>Marot</a:t>
            </a:r>
            <a:r>
              <a:rPr lang="pt-BR" b="1" dirty="0" smtClean="0"/>
              <a:t>... </a:t>
            </a:r>
            <a:r>
              <a:rPr lang="pt-BR" b="1" dirty="0" err="1" smtClean="0"/>
              <a:t>Laquis</a:t>
            </a:r>
            <a:r>
              <a:rPr lang="pt-BR" b="1" dirty="0" smtClean="0"/>
              <a:t>...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pt-BR" b="1" dirty="0" err="1" smtClean="0"/>
              <a:t>Morasti-Gat</a:t>
            </a:r>
            <a:r>
              <a:rPr lang="pt-BR" b="1" dirty="0" smtClean="0"/>
              <a:t>... </a:t>
            </a:r>
            <a:r>
              <a:rPr lang="pt-BR" b="1" dirty="0" err="1" smtClean="0"/>
              <a:t>Bet-Aczib</a:t>
            </a:r>
            <a:r>
              <a:rPr lang="pt-BR" b="1" dirty="0" smtClean="0"/>
              <a:t>... </a:t>
            </a:r>
            <a:r>
              <a:rPr lang="pt-BR" b="1" dirty="0" err="1" smtClean="0"/>
              <a:t>Maresa</a:t>
            </a:r>
            <a:r>
              <a:rPr lang="pt-BR" b="1" dirty="0" smtClean="0"/>
              <a:t>... </a:t>
            </a:r>
            <a:r>
              <a:rPr lang="pt-BR" b="1" dirty="0" err="1" smtClean="0"/>
              <a:t>Odolam</a:t>
            </a:r>
            <a:r>
              <a:rPr lang="pt-BR" b="1" dirty="0" smtClean="0"/>
              <a:t>...</a:t>
            </a:r>
          </a:p>
          <a:p>
            <a:pPr lvl="1">
              <a:lnSpc>
                <a:spcPct val="120000"/>
              </a:lnSpc>
            </a:pPr>
            <a:r>
              <a:rPr lang="pt-BR" sz="2800" b="1" dirty="0" smtClean="0"/>
              <a:t>Destruição se aproximou, “já é tarde”!</a:t>
            </a:r>
          </a:p>
          <a:p>
            <a:pPr lvl="1">
              <a:lnSpc>
                <a:spcPct val="120000"/>
              </a:lnSpc>
            </a:pPr>
            <a:r>
              <a:rPr lang="pt-BR" sz="2800" b="1" dirty="0" smtClean="0"/>
              <a:t>O mal é visto, ainda, como um castigo.</a:t>
            </a:r>
          </a:p>
          <a:p>
            <a:pPr lvl="2">
              <a:lnSpc>
                <a:spcPct val="120000"/>
              </a:lnSpc>
            </a:pPr>
            <a:r>
              <a:rPr lang="en-GB" b="1" dirty="0" smtClean="0"/>
              <a:t>(</a:t>
            </a:r>
            <a:r>
              <a:rPr lang="en-GB" b="1" dirty="0" err="1" smtClean="0"/>
              <a:t>Mq</a:t>
            </a:r>
            <a:r>
              <a:rPr lang="en-GB" b="1" dirty="0" smtClean="0"/>
              <a:t> 1,16) </a:t>
            </a:r>
            <a:r>
              <a:rPr lang="pt-BR" b="1" dirty="0" smtClean="0"/>
              <a:t>Corta os cabelos, </a:t>
            </a:r>
            <a:r>
              <a:rPr lang="pt-BR" b="1" dirty="0" smtClean="0">
                <a:solidFill>
                  <a:srgbClr val="00FFFF"/>
                </a:solidFill>
              </a:rPr>
              <a:t>raspa-os</a:t>
            </a:r>
            <a:r>
              <a:rPr lang="pt-BR" b="1" dirty="0" smtClean="0"/>
              <a:t> pelos filhos da tua alegria! Alarga a tua calva como a águia, porque eles </a:t>
            </a:r>
            <a:r>
              <a:rPr lang="pt-BR" b="1" dirty="0" smtClean="0">
                <a:solidFill>
                  <a:srgbClr val="FF0000"/>
                </a:solidFill>
              </a:rPr>
              <a:t>foram exilados </a:t>
            </a:r>
            <a:r>
              <a:rPr lang="pt-BR" b="1" dirty="0" smtClean="0"/>
              <a:t>para longe de ti!</a:t>
            </a:r>
          </a:p>
          <a:p>
            <a:pPr lvl="1">
              <a:lnSpc>
                <a:spcPct val="120000"/>
              </a:lnSpc>
            </a:pPr>
            <a:r>
              <a:rPr lang="en-GB" sz="2800" b="1" dirty="0" err="1" smtClean="0"/>
              <a:t>Raspar</a:t>
            </a:r>
            <a:r>
              <a:rPr lang="en-GB" sz="2800" b="1" dirty="0" smtClean="0"/>
              <a:t> o </a:t>
            </a:r>
            <a:r>
              <a:rPr lang="en-GB" sz="2800" b="1" dirty="0" err="1" smtClean="0"/>
              <a:t>cabelo</a:t>
            </a:r>
            <a:r>
              <a:rPr lang="en-GB" sz="2800" b="1" dirty="0" smtClean="0"/>
              <a:t> || </a:t>
            </a:r>
            <a:r>
              <a:rPr lang="en-GB" sz="2800" b="1" dirty="0" err="1" smtClean="0"/>
              <a:t>luto</a:t>
            </a:r>
            <a:r>
              <a:rPr lang="en-GB" sz="2800" b="1" dirty="0" smtClean="0"/>
              <a:t>.</a:t>
            </a:r>
          </a:p>
          <a:p>
            <a:pPr lvl="1">
              <a:lnSpc>
                <a:spcPct val="120000"/>
              </a:lnSpc>
            </a:pPr>
            <a:r>
              <a:rPr lang="en-GB" sz="2800" b="1" dirty="0" err="1" smtClean="0"/>
              <a:t>Sarcasmo</a:t>
            </a:r>
            <a:r>
              <a:rPr lang="en-GB" sz="2800" b="1" dirty="0" smtClean="0"/>
              <a:t> – </a:t>
            </a:r>
            <a:r>
              <a:rPr lang="en-GB" sz="2800" b="1" dirty="0" err="1" smtClean="0"/>
              <a:t>tristeza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pelo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exílio</a:t>
            </a:r>
            <a:r>
              <a:rPr lang="en-GB" sz="2800" b="1" dirty="0" smtClean="0"/>
              <a:t>? </a:t>
            </a:r>
            <a:r>
              <a:rPr lang="en-GB" sz="2800" b="1" dirty="0" err="1" smtClean="0"/>
              <a:t>ou</a:t>
            </a:r>
            <a:r>
              <a:rPr lang="en-GB" sz="2800" b="1" dirty="0" smtClean="0"/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1: </a:t>
            </a:r>
            <a:r>
              <a:rPr lang="pt-BR" dirty="0" err="1" smtClean="0"/>
              <a:t>Teofania</a:t>
            </a:r>
            <a:r>
              <a:rPr lang="pt-BR" dirty="0" smtClean="0"/>
              <a:t> de Deus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Juízo contra Samaria.</a:t>
            </a:r>
          </a:p>
          <a:p>
            <a:r>
              <a:rPr lang="pt-BR" b="1" dirty="0" smtClean="0"/>
              <a:t>Lamentação sobre </a:t>
            </a:r>
            <a:r>
              <a:rPr lang="pt-BR" b="1" dirty="0" smtClean="0"/>
              <a:t>cidades</a:t>
            </a:r>
            <a:r>
              <a:rPr lang="pt-BR" b="1" dirty="0" smtClean="0"/>
              <a:t>.</a:t>
            </a:r>
          </a:p>
        </p:txBody>
      </p:sp>
      <p:pic>
        <p:nvPicPr>
          <p:cNvPr id="20482" name="Picture 2" descr="Resultado de imagem para catástrofe nuclear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3114675"/>
            <a:ext cx="5429250" cy="37433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2-3: Crítica aos grupos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Poderosos.</a:t>
            </a:r>
          </a:p>
          <a:p>
            <a:r>
              <a:rPr lang="pt-BR" b="1" dirty="0" smtClean="0"/>
              <a:t>Falsos profetas.</a:t>
            </a:r>
          </a:p>
          <a:p>
            <a:r>
              <a:rPr lang="pt-BR" b="1" dirty="0" smtClean="0"/>
              <a:t>Profecia futura.</a:t>
            </a:r>
          </a:p>
        </p:txBody>
      </p:sp>
      <p:pic>
        <p:nvPicPr>
          <p:cNvPr id="1026" name="Picture 2" descr="Resultado de imagem para falsos profetas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1" y="2883945"/>
            <a:ext cx="4929190" cy="39740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2-3: Crítica aos grupos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b="1" dirty="0" smtClean="0">
                <a:solidFill>
                  <a:srgbClr val="FF00FF"/>
                </a:solidFill>
              </a:rPr>
              <a:t>a) PODEROSOS – 1º quadro (2,1-5)</a:t>
            </a:r>
            <a:endParaRPr lang="pt-BR" sz="3200" b="1" cap="small" dirty="0" smtClean="0">
              <a:solidFill>
                <a:srgbClr val="FF00FF"/>
              </a:solidFill>
            </a:endParaRPr>
          </a:p>
          <a:p>
            <a:pPr lvl="1">
              <a:lnSpc>
                <a:spcPct val="120000"/>
              </a:lnSpc>
            </a:pPr>
            <a:r>
              <a:rPr lang="pt-BR" sz="2800" b="1" dirty="0" smtClean="0"/>
              <a:t>Mal iminente </a:t>
            </a:r>
            <a:r>
              <a:rPr lang="pt-BR" sz="2800" b="1" dirty="0" smtClean="0">
                <a:sym typeface="Wingdings" pitchFamily="2" charset="2"/>
              </a:rPr>
              <a:t> poderosos são os culpados</a:t>
            </a:r>
            <a:r>
              <a:rPr lang="pt-BR" sz="2800" b="1" dirty="0" smtClean="0"/>
              <a:t>.</a:t>
            </a:r>
          </a:p>
          <a:p>
            <a:pPr lvl="2">
              <a:lnSpc>
                <a:spcPct val="120000"/>
              </a:lnSpc>
            </a:pPr>
            <a:r>
              <a:rPr lang="en-GB" b="1" dirty="0" smtClean="0"/>
              <a:t>(</a:t>
            </a:r>
            <a:r>
              <a:rPr lang="en-GB" b="1" dirty="0" err="1" smtClean="0"/>
              <a:t>Mq</a:t>
            </a:r>
            <a:r>
              <a:rPr lang="en-GB" b="1" dirty="0" smtClean="0"/>
              <a:t> 2,1) </a:t>
            </a:r>
            <a:r>
              <a:rPr lang="pt-BR" b="1" dirty="0" smtClean="0">
                <a:solidFill>
                  <a:srgbClr val="00FFFF"/>
                </a:solidFill>
              </a:rPr>
              <a:t>Ai</a:t>
            </a:r>
            <a:r>
              <a:rPr lang="pt-BR" b="1" dirty="0" smtClean="0"/>
              <a:t> </a:t>
            </a:r>
            <a:r>
              <a:rPr lang="pt-BR" b="1" dirty="0" smtClean="0">
                <a:solidFill>
                  <a:srgbClr val="00FFFF"/>
                </a:solidFill>
              </a:rPr>
              <a:t>daqueles</a:t>
            </a:r>
            <a:r>
              <a:rPr lang="pt-BR" b="1" dirty="0" smtClean="0"/>
              <a:t> que </a:t>
            </a:r>
            <a:r>
              <a:rPr lang="pt-BR" b="1" u="sng" dirty="0" smtClean="0">
                <a:solidFill>
                  <a:srgbClr val="FF0000"/>
                </a:solidFill>
              </a:rPr>
              <a:t>planejam</a:t>
            </a:r>
            <a:r>
              <a:rPr lang="pt-BR" b="1" dirty="0" smtClean="0"/>
              <a:t> </a:t>
            </a:r>
            <a:r>
              <a:rPr lang="pt-BR" b="1" dirty="0" err="1" smtClean="0"/>
              <a:t>iniquidade</a:t>
            </a:r>
            <a:r>
              <a:rPr lang="pt-BR" b="1" dirty="0" smtClean="0"/>
              <a:t> e que tramam o mal em seus leitos! Ao amanhecer, eles o praticam, porque está no poder de sua mão. </a:t>
            </a:r>
          </a:p>
          <a:p>
            <a:pPr lvl="1">
              <a:lnSpc>
                <a:spcPct val="120000"/>
              </a:lnSpc>
            </a:pPr>
            <a:r>
              <a:rPr lang="en-GB" sz="2800" b="1" dirty="0" err="1" smtClean="0"/>
              <a:t>Denúncia</a:t>
            </a:r>
            <a:r>
              <a:rPr lang="en-GB" sz="2800" b="1" dirty="0" smtClean="0"/>
              <a:t> do </a:t>
            </a:r>
            <a:r>
              <a:rPr lang="en-GB" sz="2800" b="1" dirty="0" err="1" smtClean="0"/>
              <a:t>pecado</a:t>
            </a:r>
            <a:r>
              <a:rPr lang="en-GB" sz="2800" b="1" dirty="0" smtClean="0"/>
              <a:t> </a:t>
            </a:r>
            <a:r>
              <a:rPr lang="en-GB" sz="2800" b="1" dirty="0" smtClean="0">
                <a:sym typeface="Wingdings" pitchFamily="2" charset="2"/>
              </a:rPr>
              <a:t>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ameaça</a:t>
            </a:r>
            <a:r>
              <a:rPr lang="en-GB" sz="2800" b="1" dirty="0" smtClean="0"/>
              <a:t> do </a:t>
            </a:r>
            <a:r>
              <a:rPr lang="en-GB" sz="2800" b="1" dirty="0" err="1" smtClean="0"/>
              <a:t>castigo</a:t>
            </a:r>
            <a:r>
              <a:rPr lang="en-GB" sz="2800" b="1" dirty="0" smtClean="0"/>
              <a:t>.</a:t>
            </a:r>
          </a:p>
          <a:p>
            <a:pPr lvl="1">
              <a:lnSpc>
                <a:spcPct val="120000"/>
              </a:lnSpc>
            </a:pPr>
            <a:r>
              <a:rPr lang="en-GB" sz="2800" b="1" dirty="0" smtClean="0"/>
              <a:t>“</a:t>
            </a:r>
            <a:r>
              <a:rPr lang="en-GB" sz="2800" b="1" dirty="0" smtClean="0">
                <a:solidFill>
                  <a:srgbClr val="00FFFF"/>
                </a:solidFill>
              </a:rPr>
              <a:t>Ai </a:t>
            </a:r>
            <a:r>
              <a:rPr lang="en-GB" sz="2800" b="1" dirty="0" err="1" smtClean="0">
                <a:solidFill>
                  <a:srgbClr val="00FFFF"/>
                </a:solidFill>
              </a:rPr>
              <a:t>daqueles</a:t>
            </a:r>
            <a:r>
              <a:rPr lang="en-GB" sz="2800" b="1" dirty="0" smtClean="0">
                <a:solidFill>
                  <a:srgbClr val="00FFFF"/>
                </a:solidFill>
              </a:rPr>
              <a:t>...</a:t>
            </a:r>
            <a:r>
              <a:rPr lang="en-GB" sz="2800" b="1" dirty="0" smtClean="0"/>
              <a:t>”: </a:t>
            </a:r>
            <a:r>
              <a:rPr lang="en-GB" sz="2800" b="1" dirty="0" err="1" smtClean="0"/>
              <a:t>linguagem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usada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por</a:t>
            </a:r>
            <a:r>
              <a:rPr lang="en-GB" sz="2800" b="1" dirty="0" smtClean="0"/>
              <a:t> Jesus.</a:t>
            </a:r>
          </a:p>
          <a:p>
            <a:pPr lvl="1">
              <a:lnSpc>
                <a:spcPct val="120000"/>
              </a:lnSpc>
            </a:pPr>
            <a:r>
              <a:rPr lang="en-GB" sz="2800" b="1" u="sng" dirty="0" err="1" smtClean="0">
                <a:solidFill>
                  <a:srgbClr val="FF0000"/>
                </a:solidFill>
              </a:rPr>
              <a:t>Planejam</a:t>
            </a:r>
            <a:r>
              <a:rPr lang="en-GB" sz="2800" b="1" dirty="0" smtClean="0"/>
              <a:t> o mal, a </a:t>
            </a:r>
            <a:r>
              <a:rPr lang="en-GB" sz="2800" b="1" dirty="0" err="1" smtClean="0"/>
              <a:t>ganância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está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enraizada</a:t>
            </a:r>
            <a:r>
              <a:rPr lang="en-GB" sz="2800" b="1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2-3: Crítica aos grupos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b="1" dirty="0" smtClean="0">
                <a:solidFill>
                  <a:srgbClr val="FF00FF"/>
                </a:solidFill>
              </a:rPr>
              <a:t>a) PODEROSOS – 1º quadro (2,1-5)</a:t>
            </a:r>
            <a:endParaRPr lang="pt-BR" sz="3200" b="1" cap="small" dirty="0" smtClean="0">
              <a:solidFill>
                <a:srgbClr val="FF00FF"/>
              </a:solidFill>
            </a:endParaRP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GB" b="1" dirty="0" smtClean="0"/>
              <a:t>(</a:t>
            </a:r>
            <a:r>
              <a:rPr lang="en-GB" b="1" dirty="0" err="1" smtClean="0"/>
              <a:t>Mq</a:t>
            </a:r>
            <a:r>
              <a:rPr lang="en-GB" b="1" dirty="0" smtClean="0"/>
              <a:t> 2,2) </a:t>
            </a:r>
            <a:r>
              <a:rPr lang="pt-BR" b="1" dirty="0" smtClean="0"/>
              <a:t>Se cobiçam campos, eles os roubam,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pt-BR" b="1" dirty="0" smtClean="0"/>
              <a:t>se casas, eles as tomam;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pt-BR" b="1" dirty="0" smtClean="0"/>
              <a:t>eles oprimem o varão e sua casa, o homem e sua </a:t>
            </a:r>
            <a:r>
              <a:rPr lang="pt-BR" b="1" dirty="0" smtClean="0">
                <a:solidFill>
                  <a:srgbClr val="00FFFF"/>
                </a:solidFill>
              </a:rPr>
              <a:t>herança</a:t>
            </a:r>
            <a:r>
              <a:rPr lang="pt-BR" b="1" dirty="0" smtClean="0"/>
              <a:t>. </a:t>
            </a:r>
          </a:p>
          <a:p>
            <a:pPr lvl="1">
              <a:lnSpc>
                <a:spcPct val="120000"/>
              </a:lnSpc>
            </a:pPr>
            <a:r>
              <a:rPr lang="en-GB" sz="2800" b="1" dirty="0" err="1" smtClean="0"/>
              <a:t>Pecado</a:t>
            </a:r>
            <a:r>
              <a:rPr lang="en-GB" sz="2800" b="1" dirty="0" smtClean="0"/>
              <a:t> contra o </a:t>
            </a:r>
            <a:r>
              <a:rPr lang="en-GB" sz="2800" b="1" dirty="0" err="1" smtClean="0"/>
              <a:t>último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mandamento</a:t>
            </a:r>
            <a:r>
              <a:rPr lang="en-GB" sz="2800" b="1" dirty="0" smtClean="0"/>
              <a:t>.</a:t>
            </a:r>
          </a:p>
          <a:p>
            <a:pPr lvl="1">
              <a:lnSpc>
                <a:spcPct val="120000"/>
              </a:lnSpc>
            </a:pPr>
            <a:r>
              <a:rPr lang="en-GB" sz="2800" b="1" dirty="0" err="1" smtClean="0">
                <a:solidFill>
                  <a:srgbClr val="00FFFF"/>
                </a:solidFill>
              </a:rPr>
              <a:t>Herança</a:t>
            </a:r>
            <a:r>
              <a:rPr lang="en-GB" sz="2800" b="1" dirty="0" smtClean="0"/>
              <a:t> = </a:t>
            </a:r>
            <a:r>
              <a:rPr lang="en-GB" sz="2800" b="1" dirty="0" err="1" smtClean="0"/>
              <a:t>futuro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danificado</a:t>
            </a:r>
            <a:r>
              <a:rPr lang="en-GB" sz="2800" b="1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2-3: Crítica aos grupos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b="1" dirty="0" smtClean="0">
                <a:solidFill>
                  <a:srgbClr val="FF00FF"/>
                </a:solidFill>
              </a:rPr>
              <a:t>a) PODEROSOS – 1º quadro (2,1-5)</a:t>
            </a:r>
            <a:endParaRPr lang="pt-BR" b="1" dirty="0" smtClean="0"/>
          </a:p>
          <a:p>
            <a:pPr lvl="2" algn="l">
              <a:spcBef>
                <a:spcPts val="0"/>
              </a:spcBef>
              <a:spcAft>
                <a:spcPts val="0"/>
              </a:spcAft>
            </a:pPr>
            <a:r>
              <a:rPr lang="pt-BR" b="1" dirty="0" smtClean="0"/>
              <a:t>(</a:t>
            </a:r>
            <a:r>
              <a:rPr lang="pt-BR" b="1" dirty="0" err="1" smtClean="0"/>
              <a:t>Mq</a:t>
            </a:r>
            <a:r>
              <a:rPr lang="pt-BR" b="1" dirty="0" smtClean="0"/>
              <a:t> 2,3) Por isso, </a:t>
            </a:r>
            <a:r>
              <a:rPr lang="pt-BR" b="1" dirty="0" smtClean="0">
                <a:solidFill>
                  <a:srgbClr val="00FF00"/>
                </a:solidFill>
              </a:rPr>
              <a:t>assim disse Iahweh</a:t>
            </a:r>
            <a:r>
              <a:rPr lang="pt-BR" b="1" dirty="0" smtClean="0"/>
              <a:t>: </a:t>
            </a:r>
          </a:p>
          <a:p>
            <a:pPr lvl="2" algn="l">
              <a:spcBef>
                <a:spcPts val="0"/>
              </a:spcBef>
              <a:spcAft>
                <a:spcPts val="0"/>
              </a:spcAft>
            </a:pPr>
            <a:r>
              <a:rPr lang="pt-BR" b="1" dirty="0" smtClean="0"/>
              <a:t>Eis que eu </a:t>
            </a:r>
            <a:r>
              <a:rPr lang="pt-BR" b="1" u="sng" dirty="0" smtClean="0">
                <a:solidFill>
                  <a:srgbClr val="FF0000"/>
                </a:solidFill>
              </a:rPr>
              <a:t>planejo</a:t>
            </a:r>
            <a:r>
              <a:rPr lang="pt-BR" b="1" dirty="0" smtClean="0"/>
              <a:t> contra essa tribo uma desgraça, da qual não podereis livrar os vossos pescoços, e não podereis caminhar de cabeça erguida, porque este será um </a:t>
            </a:r>
            <a:r>
              <a:rPr lang="pt-BR" b="1" u="sng" dirty="0" smtClean="0">
                <a:solidFill>
                  <a:srgbClr val="FF0000"/>
                </a:solidFill>
              </a:rPr>
              <a:t>tempo de desgraça</a:t>
            </a:r>
            <a:r>
              <a:rPr lang="pt-BR" b="1" dirty="0" smtClean="0"/>
              <a:t>! </a:t>
            </a:r>
            <a:endParaRPr lang="en-GB" b="1" dirty="0" smtClean="0"/>
          </a:p>
          <a:p>
            <a:pPr lvl="1">
              <a:lnSpc>
                <a:spcPct val="120000"/>
              </a:lnSpc>
            </a:pPr>
            <a:r>
              <a:rPr lang="en-GB" sz="2800" b="1" dirty="0" err="1" smtClean="0"/>
              <a:t>Tema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da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palavra</a:t>
            </a:r>
            <a:r>
              <a:rPr lang="en-GB" sz="2800" b="1" dirty="0" smtClean="0"/>
              <a:t> de </a:t>
            </a:r>
            <a:r>
              <a:rPr lang="en-GB" sz="2800" b="1" dirty="0" err="1" smtClean="0"/>
              <a:t>Iahweh</a:t>
            </a:r>
            <a:r>
              <a:rPr lang="en-GB" sz="2800" b="1" dirty="0" smtClean="0"/>
              <a:t>: </a:t>
            </a:r>
            <a:r>
              <a:rPr lang="en-GB" sz="2800" b="1" dirty="0" err="1" smtClean="0"/>
              <a:t>não</a:t>
            </a:r>
            <a:r>
              <a:rPr lang="en-GB" sz="2800" b="1" dirty="0" smtClean="0"/>
              <a:t> é o </a:t>
            </a:r>
            <a:r>
              <a:rPr lang="en-GB" sz="2800" b="1" dirty="0" err="1" smtClean="0"/>
              <a:t>profeta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que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fala</a:t>
            </a:r>
            <a:r>
              <a:rPr lang="en-GB" sz="2800" b="1" dirty="0" smtClean="0"/>
              <a:t>, </a:t>
            </a:r>
            <a:r>
              <a:rPr lang="en-GB" sz="2800" b="1" dirty="0" err="1" smtClean="0"/>
              <a:t>mas</a:t>
            </a:r>
            <a:r>
              <a:rPr lang="en-GB" sz="2800" b="1" dirty="0" smtClean="0"/>
              <a:t> é </a:t>
            </a:r>
            <a:r>
              <a:rPr lang="en-GB" sz="2800" b="1" dirty="0" err="1" smtClean="0"/>
              <a:t>instrumento</a:t>
            </a:r>
            <a:r>
              <a:rPr lang="en-GB" sz="2800" b="1" dirty="0" smtClean="0"/>
              <a:t> de Deus.</a:t>
            </a:r>
          </a:p>
          <a:p>
            <a:pPr lvl="1" algn="l">
              <a:lnSpc>
                <a:spcPct val="120000"/>
              </a:lnSpc>
            </a:pPr>
            <a:r>
              <a:rPr lang="en-GB" sz="2800" b="1" dirty="0" err="1" smtClean="0"/>
              <a:t>Também</a:t>
            </a:r>
            <a:r>
              <a:rPr lang="en-GB" sz="2800" b="1" dirty="0" smtClean="0"/>
              <a:t> Deus </a:t>
            </a:r>
            <a:r>
              <a:rPr lang="en-GB" sz="2800" b="1" u="sng" dirty="0" err="1" smtClean="0">
                <a:solidFill>
                  <a:srgbClr val="FF0000"/>
                </a:solidFill>
              </a:rPr>
              <a:t>planeja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algo</a:t>
            </a:r>
            <a:r>
              <a:rPr lang="en-GB" sz="2800" b="1" dirty="0" smtClean="0"/>
              <a:t> contra </a:t>
            </a:r>
            <a:r>
              <a:rPr lang="en-GB" sz="2800" b="1" dirty="0" err="1" smtClean="0"/>
              <a:t>eles</a:t>
            </a:r>
            <a:r>
              <a:rPr lang="en-GB" sz="2800" b="1" dirty="0" smtClean="0"/>
              <a:t>... (</a:t>
            </a:r>
            <a:r>
              <a:rPr lang="en-GB" sz="2800" b="1" strike="sngStrike" dirty="0" err="1" smtClean="0"/>
              <a:t>impunidade</a:t>
            </a:r>
            <a:r>
              <a:rPr lang="en-GB" sz="2800" b="1" dirty="0" smtClean="0"/>
              <a:t>).</a:t>
            </a:r>
          </a:p>
          <a:p>
            <a:pPr lvl="1" algn="l">
              <a:lnSpc>
                <a:spcPct val="120000"/>
              </a:lnSpc>
            </a:pPr>
            <a:r>
              <a:rPr lang="en-GB" sz="2800" b="1" u="wavyDbl" dirty="0" smtClean="0"/>
              <a:t>TEMPO DE DESGRAÇA.</a:t>
            </a:r>
          </a:p>
          <a:p>
            <a:pPr lvl="1">
              <a:lnSpc>
                <a:spcPct val="120000"/>
              </a:lnSpc>
            </a:pPr>
            <a:endParaRPr lang="en-GB" sz="2800" b="1" dirty="0" smtClean="0"/>
          </a:p>
          <a:p>
            <a:pPr lvl="1">
              <a:lnSpc>
                <a:spcPct val="120000"/>
              </a:lnSpc>
            </a:pPr>
            <a:endParaRPr lang="en-GB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2-3: Crítica aos grupos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b="1" dirty="0" smtClean="0">
                <a:solidFill>
                  <a:srgbClr val="FF00FF"/>
                </a:solidFill>
              </a:rPr>
              <a:t>a) PODEROSOS – 2º quadro (3,1-4)</a:t>
            </a:r>
            <a:endParaRPr lang="pt-BR" sz="3200" b="1" cap="small" dirty="0" smtClean="0">
              <a:solidFill>
                <a:srgbClr val="FF00FF"/>
              </a:solidFill>
            </a:endParaRP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GB" b="1" dirty="0" smtClean="0"/>
              <a:t>(</a:t>
            </a:r>
            <a:r>
              <a:rPr lang="en-GB" b="1" dirty="0" err="1" smtClean="0"/>
              <a:t>Mq</a:t>
            </a:r>
            <a:r>
              <a:rPr lang="en-GB" b="1" dirty="0" smtClean="0"/>
              <a:t> 3,1-2) </a:t>
            </a:r>
            <a:r>
              <a:rPr lang="pt-BR" b="1" dirty="0" smtClean="0"/>
              <a:t>E eu digo: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pt-BR" b="1" dirty="0" smtClean="0">
                <a:solidFill>
                  <a:srgbClr val="00FF00"/>
                </a:solidFill>
              </a:rPr>
              <a:t>Ouvi</a:t>
            </a:r>
            <a:r>
              <a:rPr lang="pt-BR" b="1" dirty="0" smtClean="0"/>
              <a:t>, pois, </a:t>
            </a:r>
            <a:r>
              <a:rPr lang="pt-BR" b="1" dirty="0" smtClean="0">
                <a:solidFill>
                  <a:srgbClr val="00FFFF"/>
                </a:solidFill>
              </a:rPr>
              <a:t>chefes da casa</a:t>
            </a:r>
            <a:r>
              <a:rPr lang="pt-BR" b="1" dirty="0" smtClean="0"/>
              <a:t> de Jacó e </a:t>
            </a:r>
            <a:r>
              <a:rPr lang="pt-BR" b="1" dirty="0" smtClean="0">
                <a:solidFill>
                  <a:srgbClr val="00FFFF"/>
                </a:solidFill>
              </a:rPr>
              <a:t>magistrados</a:t>
            </a:r>
            <a:r>
              <a:rPr lang="pt-BR" b="1" dirty="0" smtClean="0"/>
              <a:t> da casa de Israel!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pt-BR" b="1" dirty="0" smtClean="0"/>
              <a:t>Por acaso não cabe a vós conhecer o </a:t>
            </a:r>
            <a:r>
              <a:rPr lang="pt-BR" b="1" dirty="0" smtClean="0">
                <a:solidFill>
                  <a:srgbClr val="FF0000"/>
                </a:solidFill>
              </a:rPr>
              <a:t>direito</a:t>
            </a:r>
            <a:r>
              <a:rPr lang="pt-BR" b="1" dirty="0" smtClean="0"/>
              <a:t>, a vós que odiais o bem e amais o mal, (que lhes arrancais a pele, e a carne de seus ossos)? </a:t>
            </a:r>
            <a:endParaRPr lang="en-GB" sz="2800" b="1" dirty="0" smtClean="0"/>
          </a:p>
          <a:p>
            <a:pPr lvl="1">
              <a:lnSpc>
                <a:spcPct val="120000"/>
              </a:lnSpc>
            </a:pPr>
            <a:r>
              <a:rPr lang="pt-BR" sz="2800" b="1" dirty="0" smtClean="0"/>
              <a:t>Profeta fala |</a:t>
            </a:r>
            <a:r>
              <a:rPr lang="pt-BR" sz="2800" b="1" dirty="0" err="1" smtClean="0"/>
              <a:t>|</a:t>
            </a:r>
            <a:r>
              <a:rPr lang="pt-BR" sz="2800" b="1" dirty="0" smtClean="0"/>
              <a:t> Deus falando.</a:t>
            </a:r>
          </a:p>
          <a:p>
            <a:pPr lvl="1">
              <a:lnSpc>
                <a:spcPct val="120000"/>
              </a:lnSpc>
            </a:pPr>
            <a:r>
              <a:rPr lang="pt-BR" sz="2800" b="1" dirty="0" smtClean="0">
                <a:solidFill>
                  <a:srgbClr val="00FF00"/>
                </a:solidFill>
              </a:rPr>
              <a:t>Ouvi</a:t>
            </a:r>
            <a:r>
              <a:rPr lang="pt-BR" sz="2800" b="1" dirty="0" smtClean="0"/>
              <a:t>: grupo reduzido, não mais todos os povos.</a:t>
            </a:r>
          </a:p>
          <a:p>
            <a:pPr lvl="1">
              <a:lnSpc>
                <a:spcPct val="120000"/>
              </a:lnSpc>
            </a:pPr>
            <a:r>
              <a:rPr lang="pt-BR" sz="2800" b="1" dirty="0" smtClean="0"/>
              <a:t>2º quadro contra os </a:t>
            </a:r>
            <a:r>
              <a:rPr lang="pt-BR" sz="2800" b="1" dirty="0" smtClean="0">
                <a:solidFill>
                  <a:srgbClr val="00FFFF"/>
                </a:solidFill>
              </a:rPr>
              <a:t>poderosos</a:t>
            </a:r>
            <a:r>
              <a:rPr lang="pt-BR" sz="2800" b="1" dirty="0" smtClean="0"/>
              <a:t>.</a:t>
            </a:r>
          </a:p>
          <a:p>
            <a:pPr lvl="1">
              <a:lnSpc>
                <a:spcPct val="120000"/>
              </a:lnSpc>
            </a:pPr>
            <a:r>
              <a:rPr lang="pt-BR" sz="2800" b="1" dirty="0" smtClean="0">
                <a:solidFill>
                  <a:srgbClr val="FF0000"/>
                </a:solidFill>
              </a:rPr>
              <a:t>Direito</a:t>
            </a:r>
            <a:r>
              <a:rPr lang="pt-BR" sz="2800" b="1" dirty="0" smtClean="0"/>
              <a:t>: a injustiça social.</a:t>
            </a:r>
            <a:endParaRPr lang="en-GB" sz="2800" b="1" dirty="0" smtClean="0"/>
          </a:p>
          <a:p>
            <a:pPr lvl="1">
              <a:lnSpc>
                <a:spcPct val="120000"/>
              </a:lnSpc>
            </a:pPr>
            <a:endParaRPr lang="en-GB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2-3: Crítica aos grupos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b="1" dirty="0" smtClean="0">
                <a:solidFill>
                  <a:srgbClr val="FF00FF"/>
                </a:solidFill>
              </a:rPr>
              <a:t>a) PODEROSOS – 2º quadro (3,1-4)</a:t>
            </a:r>
            <a:endParaRPr lang="pt-BR" sz="3200" b="1" cap="small" dirty="0" smtClean="0">
              <a:solidFill>
                <a:srgbClr val="FF00FF"/>
              </a:solidFill>
            </a:endParaRPr>
          </a:p>
          <a:p>
            <a:pPr lvl="1">
              <a:lnSpc>
                <a:spcPct val="120000"/>
              </a:lnSpc>
            </a:pPr>
            <a:r>
              <a:rPr lang="pt-BR" sz="2800" b="1" dirty="0" smtClean="0"/>
              <a:t>Metáfora de uma ação </a:t>
            </a:r>
            <a:r>
              <a:rPr lang="pt-BR" sz="2800" b="1" u="sng" dirty="0" smtClean="0"/>
              <a:t>canibal</a:t>
            </a:r>
            <a:r>
              <a:rPr lang="pt-BR" sz="2800" b="1" dirty="0" smtClean="0"/>
              <a:t> (devorar o outro).</a:t>
            </a:r>
          </a:p>
          <a:p>
            <a:pPr lvl="1">
              <a:lnSpc>
                <a:spcPct val="120000"/>
              </a:lnSpc>
            </a:pPr>
            <a:r>
              <a:rPr lang="pt-BR" sz="2800" b="1" u="wavyDbl" dirty="0" smtClean="0"/>
              <a:t>NAQUELE TEMPO</a:t>
            </a:r>
          </a:p>
          <a:p>
            <a:pPr lvl="1">
              <a:lnSpc>
                <a:spcPct val="120000"/>
              </a:lnSpc>
            </a:pPr>
            <a:endParaRPr lang="en-GB" sz="2800" b="1" dirty="0" smtClean="0"/>
          </a:p>
          <a:p>
            <a:pPr lvl="1">
              <a:lnSpc>
                <a:spcPct val="120000"/>
              </a:lnSpc>
            </a:pPr>
            <a:endParaRPr lang="en-GB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2-3: Crítica aos grupos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t-BR" b="1" dirty="0" smtClean="0">
                <a:solidFill>
                  <a:srgbClr val="FF00FF"/>
                </a:solidFill>
              </a:rPr>
              <a:t>b) FALSOS PROFETAS – 1º quadro (2,6-11)</a:t>
            </a:r>
            <a:endParaRPr lang="pt-BR" sz="3200" b="1" cap="small" dirty="0" smtClean="0">
              <a:solidFill>
                <a:srgbClr val="FF00FF"/>
              </a:solidFill>
            </a:endParaRPr>
          </a:p>
          <a:p>
            <a:pPr lvl="1">
              <a:lnSpc>
                <a:spcPct val="120000"/>
              </a:lnSpc>
            </a:pPr>
            <a:r>
              <a:rPr lang="pt-BR" sz="2800" b="1" dirty="0" smtClean="0"/>
              <a:t>Mal iminente </a:t>
            </a:r>
            <a:r>
              <a:rPr lang="pt-BR" sz="2800" b="1" dirty="0" smtClean="0">
                <a:sym typeface="Wingdings" pitchFamily="2" charset="2"/>
              </a:rPr>
              <a:t> falsos profeta culpados</a:t>
            </a:r>
            <a:r>
              <a:rPr lang="pt-BR" sz="2800" b="1" dirty="0" smtClean="0"/>
              <a:t>.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b="1" dirty="0" smtClean="0"/>
              <a:t>(</a:t>
            </a:r>
            <a:r>
              <a:rPr lang="en-GB" b="1" dirty="0" err="1" smtClean="0"/>
              <a:t>Mq</a:t>
            </a:r>
            <a:r>
              <a:rPr lang="en-GB" b="1" dirty="0" smtClean="0"/>
              <a:t> 2,</a:t>
            </a:r>
            <a:r>
              <a:rPr lang="pt-BR" b="1" dirty="0" smtClean="0"/>
              <a:t>6) Não </a:t>
            </a:r>
            <a:r>
              <a:rPr lang="pt-BR" b="1" dirty="0" smtClean="0">
                <a:solidFill>
                  <a:srgbClr val="00FF00"/>
                </a:solidFill>
              </a:rPr>
              <a:t>profetizeis</a:t>
            </a:r>
            <a:r>
              <a:rPr lang="pt-BR" b="1" dirty="0" smtClean="0"/>
              <a:t>, eles </a:t>
            </a:r>
            <a:r>
              <a:rPr lang="pt-BR" b="1" dirty="0" smtClean="0">
                <a:solidFill>
                  <a:srgbClr val="00FF00"/>
                </a:solidFill>
              </a:rPr>
              <a:t>profetizam</a:t>
            </a:r>
            <a:r>
              <a:rPr lang="pt-BR" b="1" dirty="0" smtClean="0"/>
              <a:t>, 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b="1" dirty="0" smtClean="0"/>
              <a:t>eles não devem </a:t>
            </a:r>
            <a:r>
              <a:rPr lang="pt-BR" b="1" dirty="0" smtClean="0">
                <a:solidFill>
                  <a:srgbClr val="00FF00"/>
                </a:solidFill>
              </a:rPr>
              <a:t>profetizar</a:t>
            </a:r>
            <a:r>
              <a:rPr lang="pt-BR" b="1" dirty="0" smtClean="0"/>
              <a:t> assim! O opróbrio não nos atingirá.</a:t>
            </a:r>
          </a:p>
          <a:p>
            <a:pPr lvl="1">
              <a:lnSpc>
                <a:spcPct val="120000"/>
              </a:lnSpc>
            </a:pPr>
            <a:r>
              <a:rPr lang="pt-BR" sz="2800" b="1" dirty="0" smtClean="0"/>
              <a:t>Reação popular diante da profecia verdadeira.</a:t>
            </a:r>
          </a:p>
          <a:p>
            <a:pPr lvl="1">
              <a:lnSpc>
                <a:spcPct val="120000"/>
              </a:lnSpc>
            </a:pPr>
            <a:r>
              <a:rPr lang="pt-BR" sz="2800" b="1" dirty="0" smtClean="0"/>
              <a:t>Preferem a falsa profecia (suavizada).</a:t>
            </a:r>
          </a:p>
          <a:p>
            <a:pPr lvl="2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b="1" dirty="0" smtClean="0"/>
              <a:t>(</a:t>
            </a:r>
            <a:r>
              <a:rPr lang="pt-BR" b="1" dirty="0" err="1" smtClean="0"/>
              <a:t>Mq</a:t>
            </a:r>
            <a:r>
              <a:rPr lang="pt-BR" b="1" dirty="0" smtClean="0"/>
              <a:t> 2,11) Se há um homem que corre atrás do vento e inventa mentira: “Eu te </a:t>
            </a:r>
            <a:r>
              <a:rPr lang="pt-BR" b="1" dirty="0" smtClean="0">
                <a:solidFill>
                  <a:srgbClr val="00FF00"/>
                </a:solidFill>
              </a:rPr>
              <a:t>profetizo</a:t>
            </a:r>
            <a:r>
              <a:rPr lang="pt-BR" b="1" dirty="0" smtClean="0"/>
              <a:t> </a:t>
            </a:r>
            <a:r>
              <a:rPr lang="pt-BR" b="1" dirty="0" smtClean="0">
                <a:solidFill>
                  <a:srgbClr val="FF6600"/>
                </a:solidFill>
              </a:rPr>
              <a:t>vinho</a:t>
            </a:r>
            <a:r>
              <a:rPr lang="pt-BR" b="1" dirty="0" smtClean="0"/>
              <a:t> e </a:t>
            </a:r>
            <a:r>
              <a:rPr lang="pt-BR" b="1" dirty="0" smtClean="0">
                <a:solidFill>
                  <a:srgbClr val="FF6600"/>
                </a:solidFill>
              </a:rPr>
              <a:t>bebida embriagadora</a:t>
            </a:r>
            <a:r>
              <a:rPr lang="pt-BR" b="1" dirty="0" smtClean="0"/>
              <a:t>!”, </a:t>
            </a:r>
          </a:p>
          <a:p>
            <a:pPr lvl="2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b="1" dirty="0" smtClean="0"/>
              <a:t>ele seria o </a:t>
            </a:r>
            <a:r>
              <a:rPr lang="pt-BR" b="1" dirty="0" smtClean="0">
                <a:solidFill>
                  <a:srgbClr val="00FF00"/>
                </a:solidFill>
              </a:rPr>
              <a:t>profeta</a:t>
            </a:r>
            <a:r>
              <a:rPr lang="pt-BR" b="1" dirty="0" smtClean="0"/>
              <a:t> desse povo.</a:t>
            </a:r>
          </a:p>
          <a:p>
            <a:pPr lvl="1">
              <a:lnSpc>
                <a:spcPct val="120000"/>
              </a:lnSpc>
            </a:pPr>
            <a:r>
              <a:rPr lang="en-GB" sz="2800" b="1" dirty="0" smtClean="0"/>
              <a:t>“</a:t>
            </a:r>
            <a:r>
              <a:rPr lang="en-GB" sz="2800" b="1" dirty="0" err="1" smtClean="0">
                <a:solidFill>
                  <a:srgbClr val="FF6600"/>
                </a:solidFill>
              </a:rPr>
              <a:t>Beber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para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esquecer</a:t>
            </a:r>
            <a:r>
              <a:rPr lang="en-GB" sz="2800" b="1" dirty="0" smtClean="0"/>
              <a:t>” </a:t>
            </a:r>
            <a:r>
              <a:rPr lang="en-GB" sz="2800" b="1" dirty="0" err="1" smtClean="0"/>
              <a:t>ao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invés</a:t>
            </a:r>
            <a:r>
              <a:rPr lang="en-GB" sz="2800" b="1" dirty="0" smtClean="0"/>
              <a:t> de </a:t>
            </a:r>
            <a:r>
              <a:rPr lang="en-GB" sz="2800" b="1" dirty="0" err="1" smtClean="0"/>
              <a:t>enfrentar</a:t>
            </a:r>
            <a:r>
              <a:rPr lang="en-GB" sz="2800" b="1" dirty="0" smtClean="0"/>
              <a:t> a </a:t>
            </a:r>
            <a:r>
              <a:rPr lang="en-GB" sz="2800" b="1" dirty="0" err="1" smtClean="0"/>
              <a:t>verdade</a:t>
            </a:r>
            <a:r>
              <a:rPr lang="en-GB" sz="2800" b="1" dirty="0" smtClean="0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2-3: Crítica aos grupos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b="1" dirty="0" smtClean="0">
                <a:solidFill>
                  <a:srgbClr val="FF00FF"/>
                </a:solidFill>
              </a:rPr>
              <a:t>b) FALSOS PROFETAS – 1º quadro (2,6-11)</a:t>
            </a:r>
            <a:endParaRPr lang="pt-BR" sz="3200" b="1" cap="small" dirty="0" smtClean="0">
              <a:solidFill>
                <a:srgbClr val="FF00FF"/>
              </a:solidFill>
            </a:endParaRPr>
          </a:p>
          <a:p>
            <a:pPr lvl="1">
              <a:lnSpc>
                <a:spcPct val="120000"/>
              </a:lnSpc>
            </a:pPr>
            <a:r>
              <a:rPr lang="pt-BR" sz="2800" b="1" dirty="0" smtClean="0"/>
              <a:t>Perguntas retóricas </a:t>
            </a:r>
            <a:r>
              <a:rPr lang="pt-BR" sz="2800" b="1" dirty="0" smtClean="0">
                <a:sym typeface="Wingdings" pitchFamily="2" charset="2"/>
              </a:rPr>
              <a:t> reposta negativa.</a:t>
            </a:r>
          </a:p>
          <a:p>
            <a:pPr lvl="1">
              <a:lnSpc>
                <a:spcPct val="120000"/>
              </a:lnSpc>
            </a:pPr>
            <a:r>
              <a:rPr lang="pt-BR" sz="2800" b="1" dirty="0" smtClean="0">
                <a:sym typeface="Wingdings" pitchFamily="2" charset="2"/>
              </a:rPr>
              <a:t>Profeta – argumento religioso acaba roubando:</a:t>
            </a:r>
          </a:p>
          <a:p>
            <a:pPr lvl="1">
              <a:lnSpc>
                <a:spcPct val="120000"/>
              </a:lnSpc>
              <a:buNone/>
            </a:pPr>
            <a:r>
              <a:rPr lang="pt-BR" sz="2800" b="1" dirty="0" smtClean="0">
                <a:sym typeface="Wingdings" pitchFamily="2" charset="2"/>
              </a:rPr>
              <a:t>	</a:t>
            </a:r>
            <a:r>
              <a:rPr lang="pt-BR" sz="2800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guerreiro perde o manto</a:t>
            </a:r>
          </a:p>
          <a:p>
            <a:pPr lvl="1">
              <a:lnSpc>
                <a:spcPct val="120000"/>
              </a:lnSpc>
              <a:buNone/>
            </a:pPr>
            <a:r>
              <a:rPr lang="pt-BR" sz="2800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	mulheres perdem a casa</a:t>
            </a:r>
          </a:p>
          <a:p>
            <a:pPr lvl="1">
              <a:lnSpc>
                <a:spcPct val="120000"/>
              </a:lnSpc>
              <a:buNone/>
            </a:pPr>
            <a:r>
              <a:rPr lang="pt-BR" sz="2800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		filhos perdem a honra</a:t>
            </a:r>
          </a:p>
          <a:p>
            <a:pPr lvl="1">
              <a:lnSpc>
                <a:spcPct val="120000"/>
              </a:lnSpc>
              <a:buNone/>
            </a:pPr>
            <a:r>
              <a:rPr lang="pt-BR" sz="2800" b="1" dirty="0" smtClean="0">
                <a:sym typeface="Wingdings" pitchFamily="2" charset="2"/>
              </a:rPr>
              <a:t>		</a:t>
            </a:r>
            <a:endParaRPr lang="pt-BR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2-3: Crítica aos grupos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b="1" dirty="0" smtClean="0">
                <a:solidFill>
                  <a:srgbClr val="FF00FF"/>
                </a:solidFill>
              </a:rPr>
              <a:t>b) </a:t>
            </a:r>
            <a:r>
              <a:rPr lang="pt-BR" b="1" dirty="0" smtClean="0">
                <a:solidFill>
                  <a:srgbClr val="FF00FF"/>
                </a:solidFill>
              </a:rPr>
              <a:t>FALSOS PROFETAS – 2º </a:t>
            </a:r>
            <a:r>
              <a:rPr lang="pt-BR" b="1" dirty="0" smtClean="0">
                <a:solidFill>
                  <a:srgbClr val="FF00FF"/>
                </a:solidFill>
              </a:rPr>
              <a:t>quadro (3,5-8)</a:t>
            </a:r>
            <a:endParaRPr lang="pt-BR" sz="3200" b="1" cap="small" dirty="0" smtClean="0">
              <a:solidFill>
                <a:srgbClr val="FF00FF"/>
              </a:solidFill>
            </a:endParaRPr>
          </a:p>
          <a:p>
            <a:pPr lvl="2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b="1" dirty="0" smtClean="0"/>
              <a:t>(</a:t>
            </a:r>
            <a:r>
              <a:rPr lang="en-GB" b="1" dirty="0" err="1" smtClean="0"/>
              <a:t>Mq</a:t>
            </a:r>
            <a:r>
              <a:rPr lang="en-GB" b="1" dirty="0" smtClean="0"/>
              <a:t> 3,</a:t>
            </a:r>
            <a:r>
              <a:rPr lang="pt-BR" b="1" dirty="0" smtClean="0"/>
              <a:t>5) Assim disse Iahweh aos </a:t>
            </a:r>
            <a:r>
              <a:rPr lang="pt-BR" b="1" dirty="0" smtClean="0">
                <a:solidFill>
                  <a:srgbClr val="FF6600"/>
                </a:solidFill>
              </a:rPr>
              <a:t>profetas</a:t>
            </a:r>
            <a:r>
              <a:rPr lang="pt-BR" b="1" dirty="0" smtClean="0"/>
              <a:t> que seduzem o meu povo: 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b="1" spc="-100" dirty="0" smtClean="0"/>
              <a:t>Aqueles que, se têm algo para morder em seus </a:t>
            </a:r>
            <a:r>
              <a:rPr lang="pt-BR" b="1" spc="-100" dirty="0" smtClean="0">
                <a:solidFill>
                  <a:srgbClr val="00FFFF"/>
                </a:solidFill>
              </a:rPr>
              <a:t>dentes</a:t>
            </a:r>
            <a:r>
              <a:rPr lang="pt-BR" b="1" spc="-100" dirty="0" smtClean="0"/>
              <a:t>, proclamam: "</a:t>
            </a:r>
            <a:r>
              <a:rPr lang="pt-BR" b="1" spc="-100" dirty="0" smtClean="0">
                <a:solidFill>
                  <a:srgbClr val="00FFFF"/>
                </a:solidFill>
              </a:rPr>
              <a:t>Paz</a:t>
            </a:r>
            <a:r>
              <a:rPr lang="pt-BR" b="1" spc="-100" dirty="0" smtClean="0"/>
              <a:t>". 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b="1" dirty="0" smtClean="0"/>
              <a:t>Mas a quem não lhes põe </a:t>
            </a:r>
            <a:r>
              <a:rPr lang="pt-BR" b="1" dirty="0" smtClean="0">
                <a:solidFill>
                  <a:srgbClr val="66FF33"/>
                </a:solidFill>
              </a:rPr>
              <a:t>nada na boca</a:t>
            </a:r>
            <a:r>
              <a:rPr lang="pt-BR" b="1" dirty="0" smtClean="0"/>
              <a:t>, eles declaram a </a:t>
            </a:r>
            <a:r>
              <a:rPr lang="pt-BR" b="1" dirty="0" smtClean="0">
                <a:solidFill>
                  <a:srgbClr val="66FF33"/>
                </a:solidFill>
              </a:rPr>
              <a:t>guerra</a:t>
            </a:r>
            <a:r>
              <a:rPr lang="pt-BR" b="1" dirty="0" smtClean="0"/>
              <a:t>! </a:t>
            </a:r>
          </a:p>
          <a:p>
            <a:pPr lvl="1">
              <a:lnSpc>
                <a:spcPct val="120000"/>
              </a:lnSpc>
            </a:pPr>
            <a:r>
              <a:rPr lang="pt-BR" sz="2800" b="1" dirty="0" smtClean="0"/>
              <a:t>Falso </a:t>
            </a:r>
            <a:r>
              <a:rPr lang="pt-BR" sz="2800" b="1" dirty="0" smtClean="0">
                <a:solidFill>
                  <a:srgbClr val="FF6600"/>
                </a:solidFill>
              </a:rPr>
              <a:t>profeta</a:t>
            </a:r>
            <a:r>
              <a:rPr lang="pt-BR" sz="2800" b="1" dirty="0" smtClean="0"/>
              <a:t> = sedutor, enganador.</a:t>
            </a:r>
          </a:p>
          <a:p>
            <a:pPr lvl="1">
              <a:lnSpc>
                <a:spcPct val="120000"/>
              </a:lnSpc>
            </a:pPr>
            <a:r>
              <a:rPr lang="pt-BR" sz="2800" b="1" dirty="0" smtClean="0"/>
              <a:t>Por causa da </a:t>
            </a:r>
            <a:r>
              <a:rPr lang="pt-BR" sz="2800" b="1" dirty="0" smtClean="0">
                <a:solidFill>
                  <a:srgbClr val="00FFFF"/>
                </a:solidFill>
              </a:rPr>
              <a:t>comida</a:t>
            </a:r>
            <a:r>
              <a:rPr lang="pt-BR" sz="2800" b="1" dirty="0" smtClean="0"/>
              <a:t> </a:t>
            </a:r>
            <a:r>
              <a:rPr lang="pt-BR" sz="2800" b="1" dirty="0" smtClean="0">
                <a:sym typeface="Wingdings" pitchFamily="2" charset="2"/>
              </a:rPr>
              <a:t> proclamam a </a:t>
            </a:r>
            <a:r>
              <a:rPr lang="pt-BR" sz="2800" b="1" dirty="0" smtClean="0">
                <a:solidFill>
                  <a:srgbClr val="00FFFF"/>
                </a:solidFill>
                <a:sym typeface="Wingdings" pitchFamily="2" charset="2"/>
              </a:rPr>
              <a:t>paz</a:t>
            </a:r>
            <a:r>
              <a:rPr lang="pt-BR" sz="2800" b="1" dirty="0" smtClean="0">
                <a:sym typeface="Wingdings" pitchFamily="2" charset="2"/>
              </a:rPr>
              <a:t>.</a:t>
            </a:r>
          </a:p>
          <a:p>
            <a:pPr lvl="1">
              <a:lnSpc>
                <a:spcPct val="120000"/>
              </a:lnSpc>
            </a:pPr>
            <a:r>
              <a:rPr lang="pt-BR" sz="2800" b="1" dirty="0" smtClean="0">
                <a:sym typeface="Wingdings" pitchFamily="2" charset="2"/>
              </a:rPr>
              <a:t>Se </a:t>
            </a:r>
            <a:r>
              <a:rPr lang="pt-BR" sz="2800" b="1" dirty="0" smtClean="0">
                <a:solidFill>
                  <a:srgbClr val="66FF33"/>
                </a:solidFill>
                <a:sym typeface="Wingdings" pitchFamily="2" charset="2"/>
              </a:rPr>
              <a:t>não</a:t>
            </a:r>
            <a:r>
              <a:rPr lang="pt-BR" sz="2800" b="1" dirty="0" smtClean="0">
                <a:sym typeface="Wingdings" pitchFamily="2" charset="2"/>
              </a:rPr>
              <a:t> recebem  proclamam a </a:t>
            </a:r>
            <a:r>
              <a:rPr lang="pt-BR" sz="2800" b="1" dirty="0" smtClean="0">
                <a:solidFill>
                  <a:srgbClr val="66FF33"/>
                </a:solidFill>
                <a:sym typeface="Wingdings" pitchFamily="2" charset="2"/>
              </a:rPr>
              <a:t>guerra</a:t>
            </a:r>
            <a:r>
              <a:rPr lang="pt-BR" sz="2800" b="1" dirty="0" smtClean="0">
                <a:sym typeface="Wingdings" pitchFamily="2" charset="2"/>
              </a:rPr>
              <a:t>.</a:t>
            </a:r>
          </a:p>
          <a:p>
            <a:pPr lvl="1">
              <a:lnSpc>
                <a:spcPct val="120000"/>
              </a:lnSpc>
            </a:pPr>
            <a:endParaRPr lang="pt-BR" sz="2800" b="1" dirty="0" smtClean="0">
              <a:sym typeface="Wingdings" pitchFamily="2" charset="2"/>
            </a:endParaRPr>
          </a:p>
          <a:p>
            <a:pPr lvl="1">
              <a:lnSpc>
                <a:spcPct val="120000"/>
              </a:lnSpc>
            </a:pPr>
            <a:r>
              <a:rPr lang="pt-BR" sz="2800" b="1" dirty="0" smtClean="0">
                <a:sym typeface="Wingdings" pitchFamily="2" charset="2"/>
              </a:rPr>
              <a:t>Profetas corruptos como os poderosos!!</a:t>
            </a:r>
          </a:p>
          <a:p>
            <a:pPr lvl="1">
              <a:lnSpc>
                <a:spcPct val="120000"/>
              </a:lnSpc>
            </a:pPr>
            <a:endParaRPr lang="en-GB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2-3: Crítica aos grupos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pt-BR" b="1" dirty="0" smtClean="0">
                <a:solidFill>
                  <a:srgbClr val="FF00FF"/>
                </a:solidFill>
              </a:rPr>
              <a:t>b) </a:t>
            </a:r>
            <a:r>
              <a:rPr lang="pt-BR" b="1" dirty="0" smtClean="0">
                <a:solidFill>
                  <a:srgbClr val="FF00FF"/>
                </a:solidFill>
              </a:rPr>
              <a:t>FALSOS PROFETAS – 2º </a:t>
            </a:r>
            <a:r>
              <a:rPr lang="pt-BR" b="1" dirty="0" smtClean="0">
                <a:solidFill>
                  <a:srgbClr val="FF00FF"/>
                </a:solidFill>
              </a:rPr>
              <a:t>quadro</a:t>
            </a:r>
            <a:r>
              <a:rPr lang="pt-BR" sz="3200" b="1" dirty="0" smtClean="0">
                <a:solidFill>
                  <a:srgbClr val="FF00FF"/>
                </a:solidFill>
              </a:rPr>
              <a:t> (3,5-8)</a:t>
            </a:r>
            <a:endParaRPr lang="pt-BR" sz="3200" b="1" cap="small" dirty="0" smtClean="0">
              <a:solidFill>
                <a:srgbClr val="FF00FF"/>
              </a:solidFill>
            </a:endParaRPr>
          </a:p>
          <a:p>
            <a:pPr lvl="2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b="1" dirty="0" smtClean="0"/>
              <a:t>(</a:t>
            </a:r>
            <a:r>
              <a:rPr lang="en-GB" b="1" dirty="0" err="1" smtClean="0"/>
              <a:t>Mq</a:t>
            </a:r>
            <a:r>
              <a:rPr lang="en-GB" b="1" dirty="0" smtClean="0"/>
              <a:t> 3,7) </a:t>
            </a:r>
            <a:r>
              <a:rPr lang="pt-BR" b="1" dirty="0" smtClean="0"/>
              <a:t>Os </a:t>
            </a:r>
            <a:r>
              <a:rPr lang="pt-BR" b="1" dirty="0" smtClean="0">
                <a:solidFill>
                  <a:srgbClr val="66FF33"/>
                </a:solidFill>
              </a:rPr>
              <a:t>videntes</a:t>
            </a:r>
            <a:r>
              <a:rPr lang="pt-BR" b="1" dirty="0" smtClean="0"/>
              <a:t> se envergonharão, os </a:t>
            </a:r>
            <a:r>
              <a:rPr lang="pt-BR" b="1" dirty="0" smtClean="0">
                <a:solidFill>
                  <a:srgbClr val="66FF33"/>
                </a:solidFill>
              </a:rPr>
              <a:t>adivinhos</a:t>
            </a:r>
            <a:r>
              <a:rPr lang="pt-BR" b="1" dirty="0" smtClean="0"/>
              <a:t> serão confundidos e cobrirão todos a barba, porque </a:t>
            </a:r>
            <a:r>
              <a:rPr lang="pt-BR" b="1" u="sng" dirty="0" smtClean="0"/>
              <a:t>não há resposta de Deus</a:t>
            </a:r>
            <a:r>
              <a:rPr lang="pt-BR" b="1" dirty="0" smtClean="0"/>
              <a:t>. </a:t>
            </a:r>
          </a:p>
          <a:p>
            <a:pPr lvl="1">
              <a:lnSpc>
                <a:spcPct val="120000"/>
              </a:lnSpc>
            </a:pPr>
            <a:r>
              <a:rPr lang="pt-BR" sz="2800" b="1" dirty="0" smtClean="0"/>
              <a:t>Miquéias não se sente um </a:t>
            </a:r>
            <a:r>
              <a:rPr lang="pt-BR" sz="2800" b="1" dirty="0" smtClean="0">
                <a:solidFill>
                  <a:srgbClr val="66FF33"/>
                </a:solidFill>
              </a:rPr>
              <a:t>profeta</a:t>
            </a:r>
            <a:r>
              <a:rPr lang="pt-BR" sz="2800" b="1" dirty="0" smtClean="0"/>
              <a:t> (vidente)!</a:t>
            </a:r>
          </a:p>
          <a:p>
            <a:pPr lvl="1">
              <a:lnSpc>
                <a:spcPct val="120000"/>
              </a:lnSpc>
            </a:pPr>
            <a:r>
              <a:rPr lang="pt-BR" sz="2800" b="1" dirty="0" smtClean="0"/>
              <a:t>Grupo corrupto que mancha a história profética.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b="1" dirty="0" smtClean="0"/>
              <a:t>(</a:t>
            </a:r>
            <a:r>
              <a:rPr lang="pt-BR" b="1" dirty="0" err="1" smtClean="0"/>
              <a:t>Mq</a:t>
            </a:r>
            <a:r>
              <a:rPr lang="pt-BR" b="1" dirty="0" smtClean="0"/>
              <a:t> 3,8) Eu, contudo, estou cheio 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b="1" dirty="0" smtClean="0"/>
              <a:t>de </a:t>
            </a:r>
            <a:r>
              <a:rPr lang="pt-BR" b="1" dirty="0" smtClean="0">
                <a:solidFill>
                  <a:srgbClr val="FF66FF"/>
                </a:solidFill>
              </a:rPr>
              <a:t>força</a:t>
            </a:r>
            <a:r>
              <a:rPr lang="pt-BR" b="1" dirty="0" smtClean="0"/>
              <a:t>, de </a:t>
            </a:r>
            <a:r>
              <a:rPr lang="pt-BR" b="1" dirty="0" smtClean="0">
                <a:solidFill>
                  <a:srgbClr val="FF66FF"/>
                </a:solidFill>
              </a:rPr>
              <a:t>espírito de Iahweh</a:t>
            </a:r>
            <a:r>
              <a:rPr lang="pt-BR" b="1" dirty="0" smtClean="0"/>
              <a:t>, de </a:t>
            </a:r>
            <a:r>
              <a:rPr lang="pt-BR" b="1" dirty="0" smtClean="0">
                <a:solidFill>
                  <a:srgbClr val="FF66FF"/>
                </a:solidFill>
              </a:rPr>
              <a:t>direito</a:t>
            </a:r>
            <a:r>
              <a:rPr lang="pt-BR" b="1" dirty="0" smtClean="0"/>
              <a:t> e de </a:t>
            </a:r>
            <a:r>
              <a:rPr lang="pt-BR" b="1" dirty="0" smtClean="0">
                <a:solidFill>
                  <a:srgbClr val="FF66FF"/>
                </a:solidFill>
              </a:rPr>
              <a:t>coragem</a:t>
            </a:r>
            <a:r>
              <a:rPr lang="pt-BR" b="1" dirty="0" smtClean="0"/>
              <a:t>, 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b="1" dirty="0" smtClean="0"/>
              <a:t>para anunciar a Jacó o seu </a:t>
            </a:r>
            <a:r>
              <a:rPr lang="pt-BR" b="1" dirty="0" smtClean="0">
                <a:solidFill>
                  <a:srgbClr val="FF3300"/>
                </a:solidFill>
              </a:rPr>
              <a:t>crime</a:t>
            </a:r>
            <a:r>
              <a:rPr lang="pt-BR" b="1" dirty="0" smtClean="0"/>
              <a:t> e a Israel o seu </a:t>
            </a:r>
            <a:r>
              <a:rPr lang="pt-BR" b="1" dirty="0" smtClean="0">
                <a:solidFill>
                  <a:srgbClr val="FF3300"/>
                </a:solidFill>
              </a:rPr>
              <a:t>pecado</a:t>
            </a:r>
            <a:r>
              <a:rPr lang="pt-BR" b="1" dirty="0" smtClean="0"/>
              <a:t>.</a:t>
            </a:r>
          </a:p>
          <a:p>
            <a:pPr lvl="1">
              <a:lnSpc>
                <a:spcPct val="120000"/>
              </a:lnSpc>
            </a:pPr>
            <a:r>
              <a:rPr lang="pt-BR" sz="2800" b="1" dirty="0" smtClean="0"/>
              <a:t>Miquéias </a:t>
            </a:r>
            <a:r>
              <a:rPr lang="pt-BR" sz="2800" b="1" dirty="0" err="1" smtClean="0"/>
              <a:t>anúncia</a:t>
            </a:r>
            <a:r>
              <a:rPr lang="pt-BR" sz="2800" b="1" dirty="0" smtClean="0"/>
              <a:t> que é um </a:t>
            </a:r>
            <a:r>
              <a:rPr lang="pt-BR" sz="2800" b="1" dirty="0" smtClean="0">
                <a:solidFill>
                  <a:srgbClr val="FF66FF"/>
                </a:solidFill>
              </a:rPr>
              <a:t>instrumento</a:t>
            </a:r>
            <a:r>
              <a:rPr lang="pt-BR" sz="2800" b="1" dirty="0" smtClean="0"/>
              <a:t>.</a:t>
            </a:r>
          </a:p>
          <a:p>
            <a:pPr lvl="1">
              <a:lnSpc>
                <a:spcPct val="120000"/>
              </a:lnSpc>
            </a:pPr>
            <a:r>
              <a:rPr lang="pt-BR" sz="2800" b="1" dirty="0" smtClean="0"/>
              <a:t>O próprio Deus anuncia os </a:t>
            </a:r>
            <a:r>
              <a:rPr lang="pt-BR" sz="2800" b="1" dirty="0" smtClean="0">
                <a:solidFill>
                  <a:srgbClr val="FF3300"/>
                </a:solidFill>
              </a:rPr>
              <a:t>aspectos negativos</a:t>
            </a:r>
            <a:r>
              <a:rPr lang="pt-BR" sz="2800" b="1" dirty="0" smtClean="0"/>
              <a:t>, o profeta é “Deus falando”.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Conector reto 15"/>
          <p:cNvCxnSpPr/>
          <p:nvPr/>
        </p:nvCxnSpPr>
        <p:spPr>
          <a:xfrm>
            <a:off x="357158" y="2314567"/>
            <a:ext cx="1325413" cy="1588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 rot="5400000">
            <a:off x="1442497" y="2311752"/>
            <a:ext cx="490542" cy="10394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/>
          <p:cNvCxnSpPr/>
          <p:nvPr/>
        </p:nvCxnSpPr>
        <p:spPr>
          <a:xfrm>
            <a:off x="1618704" y="2100253"/>
            <a:ext cx="2870624" cy="1588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de seta reta 31"/>
          <p:cNvCxnSpPr/>
          <p:nvPr/>
        </p:nvCxnSpPr>
        <p:spPr>
          <a:xfrm>
            <a:off x="1614020" y="2602749"/>
            <a:ext cx="7172822" cy="1588"/>
          </a:xfrm>
          <a:prstGeom prst="straightConnector1">
            <a:avLst/>
          </a:prstGeom>
          <a:ln w="127000">
            <a:gradFill>
              <a:gsLst>
                <a:gs pos="0">
                  <a:srgbClr val="00FFFF"/>
                </a:gs>
                <a:gs pos="47000">
                  <a:schemeClr val="tx1"/>
                </a:gs>
              </a:gsLst>
              <a:lin ang="10800000" scaled="0"/>
            </a:gra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trela de 5 pontas 5"/>
          <p:cNvSpPr/>
          <p:nvPr/>
        </p:nvSpPr>
        <p:spPr>
          <a:xfrm>
            <a:off x="-32" y="2000240"/>
            <a:ext cx="642942" cy="571504"/>
          </a:xfrm>
          <a:prstGeom prst="star5">
            <a:avLst/>
          </a:prstGeom>
          <a:solidFill>
            <a:srgbClr val="FFFF00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-214346" y="2786058"/>
            <a:ext cx="22145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FFFF00"/>
                </a:solidFill>
              </a:rPr>
              <a:t>1.000 a.C.</a:t>
            </a:r>
          </a:p>
          <a:p>
            <a:pPr algn="ctr"/>
            <a:r>
              <a:rPr lang="pt-BR" sz="2000" b="1" dirty="0" smtClean="0">
                <a:solidFill>
                  <a:srgbClr val="FFFF00"/>
                </a:solidFill>
              </a:rPr>
              <a:t>REINO UNIDO</a:t>
            </a:r>
            <a:endParaRPr lang="pt-BR" sz="2000" b="1" dirty="0">
              <a:solidFill>
                <a:srgbClr val="FFFF00"/>
              </a:solidFill>
            </a:endParaRPr>
          </a:p>
        </p:txBody>
      </p:sp>
      <p:sp>
        <p:nvSpPr>
          <p:cNvPr id="8" name="Estrela de 5 pontas 7"/>
          <p:cNvSpPr/>
          <p:nvPr/>
        </p:nvSpPr>
        <p:spPr>
          <a:xfrm>
            <a:off x="1428728" y="2000240"/>
            <a:ext cx="642942" cy="571504"/>
          </a:xfrm>
          <a:prstGeom prst="star5">
            <a:avLst/>
          </a:prstGeom>
          <a:solidFill>
            <a:srgbClr val="00FF00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785786" y="3429000"/>
            <a:ext cx="22145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00FF00"/>
                </a:solidFill>
              </a:rPr>
              <a:t>931 a.C.</a:t>
            </a:r>
          </a:p>
          <a:p>
            <a:pPr algn="ctr"/>
            <a:r>
              <a:rPr lang="pt-BR" sz="2000" b="1" dirty="0" smtClean="0">
                <a:solidFill>
                  <a:srgbClr val="00FF00"/>
                </a:solidFill>
              </a:rPr>
              <a:t>REINO DIVIDIDO</a:t>
            </a:r>
            <a:endParaRPr lang="pt-BR" sz="2000" b="1" dirty="0">
              <a:solidFill>
                <a:srgbClr val="00FF00"/>
              </a:solidFill>
            </a:endParaRPr>
          </a:p>
        </p:txBody>
      </p:sp>
      <p:sp>
        <p:nvSpPr>
          <p:cNvPr id="10" name="Estrela de 5 pontas 9"/>
          <p:cNvSpPr/>
          <p:nvPr/>
        </p:nvSpPr>
        <p:spPr>
          <a:xfrm>
            <a:off x="4071934" y="1714488"/>
            <a:ext cx="642942" cy="571504"/>
          </a:xfrm>
          <a:prstGeom prst="star5">
            <a:avLst/>
          </a:prstGeom>
          <a:solidFill>
            <a:srgbClr val="FF0000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/>
          <p:cNvSpPr txBox="1"/>
          <p:nvPr/>
        </p:nvSpPr>
        <p:spPr>
          <a:xfrm>
            <a:off x="3214678" y="2643182"/>
            <a:ext cx="24288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FF3300"/>
                </a:solidFill>
              </a:rPr>
              <a:t>722 a.C.</a:t>
            </a:r>
          </a:p>
          <a:p>
            <a:pPr algn="ctr"/>
            <a:r>
              <a:rPr lang="pt-BR" sz="2000" b="1" dirty="0" smtClean="0">
                <a:solidFill>
                  <a:srgbClr val="FF3300"/>
                </a:solidFill>
              </a:rPr>
              <a:t>DESTRUIÇÃO</a:t>
            </a:r>
          </a:p>
          <a:p>
            <a:pPr algn="ctr"/>
            <a:r>
              <a:rPr lang="pt-BR" sz="2000" b="1" dirty="0" smtClean="0">
                <a:solidFill>
                  <a:srgbClr val="FF3300"/>
                </a:solidFill>
              </a:rPr>
              <a:t>NORTE – Samaria </a:t>
            </a:r>
          </a:p>
          <a:p>
            <a:pPr algn="ctr"/>
            <a:endParaRPr lang="pt-BR" sz="2000" b="1" dirty="0" smtClean="0">
              <a:solidFill>
                <a:srgbClr val="FF3300"/>
              </a:solidFill>
            </a:endParaRPr>
          </a:p>
          <a:p>
            <a:pPr algn="ctr"/>
            <a:endParaRPr lang="pt-BR" sz="2000" b="1" dirty="0" smtClean="0">
              <a:solidFill>
                <a:srgbClr val="FF3300"/>
              </a:solidFill>
            </a:endParaRPr>
          </a:p>
          <a:p>
            <a:pPr algn="ctr"/>
            <a:r>
              <a:rPr lang="pt-BR" sz="2000" b="1" dirty="0" smtClean="0">
                <a:solidFill>
                  <a:srgbClr val="FF3300"/>
                </a:solidFill>
              </a:rPr>
              <a:t>Assírios</a:t>
            </a:r>
            <a:endParaRPr lang="pt-BR" sz="2000" b="1" dirty="0">
              <a:solidFill>
                <a:srgbClr val="FF3300"/>
              </a:solidFill>
            </a:endParaRPr>
          </a:p>
        </p:txBody>
      </p:sp>
      <p:sp>
        <p:nvSpPr>
          <p:cNvPr id="12" name="Estrela de 5 pontas 11"/>
          <p:cNvSpPr/>
          <p:nvPr/>
        </p:nvSpPr>
        <p:spPr>
          <a:xfrm>
            <a:off x="6357950" y="2266942"/>
            <a:ext cx="642942" cy="571504"/>
          </a:xfrm>
          <a:prstGeom prst="star5">
            <a:avLst/>
          </a:prstGeom>
          <a:solidFill>
            <a:srgbClr val="00FFFF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FFFF"/>
              </a:solidFill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5715008" y="2824158"/>
            <a:ext cx="221454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00FFFF"/>
                </a:solidFill>
              </a:rPr>
              <a:t>586 a.C.</a:t>
            </a:r>
          </a:p>
          <a:p>
            <a:pPr algn="ctr"/>
            <a:r>
              <a:rPr lang="pt-BR" sz="2000" b="1" dirty="0" smtClean="0">
                <a:solidFill>
                  <a:srgbClr val="00FFFF"/>
                </a:solidFill>
              </a:rPr>
              <a:t>DESTRUIÇÃO </a:t>
            </a:r>
          </a:p>
          <a:p>
            <a:pPr algn="ctr"/>
            <a:r>
              <a:rPr lang="pt-BR" sz="2000" b="1" dirty="0" smtClean="0">
                <a:solidFill>
                  <a:srgbClr val="00FFFF"/>
                </a:solidFill>
              </a:rPr>
              <a:t>SUL - Jerusalém</a:t>
            </a:r>
          </a:p>
          <a:p>
            <a:pPr algn="ctr"/>
            <a:endParaRPr lang="pt-BR" sz="2000" b="1" dirty="0" smtClean="0">
              <a:solidFill>
                <a:srgbClr val="00FFFF"/>
              </a:solidFill>
            </a:endParaRPr>
          </a:p>
          <a:p>
            <a:pPr algn="ctr"/>
            <a:endParaRPr lang="pt-BR" sz="2000" b="1" dirty="0" smtClean="0">
              <a:solidFill>
                <a:srgbClr val="00FFFF"/>
              </a:solidFill>
            </a:endParaRPr>
          </a:p>
          <a:p>
            <a:pPr algn="ctr"/>
            <a:r>
              <a:rPr lang="pt-BR" sz="2000" b="1" dirty="0" smtClean="0">
                <a:solidFill>
                  <a:srgbClr val="00FFFF"/>
                </a:solidFill>
              </a:rPr>
              <a:t>Babilônicos Exílio</a:t>
            </a:r>
          </a:p>
          <a:p>
            <a:pPr algn="ctr"/>
            <a:endParaRPr lang="pt-BR" sz="2000" b="1" dirty="0" smtClean="0">
              <a:solidFill>
                <a:srgbClr val="00FFFF"/>
              </a:solidFill>
            </a:endParaRPr>
          </a:p>
          <a:p>
            <a:pPr algn="r"/>
            <a:r>
              <a:rPr lang="pt-BR" sz="2000" b="1" dirty="0" smtClean="0">
                <a:solidFill>
                  <a:srgbClr val="FF66FF"/>
                </a:solidFill>
              </a:rPr>
              <a:t>RETORNO</a:t>
            </a:r>
            <a:endParaRPr lang="pt-BR" sz="2000" b="1" dirty="0">
              <a:solidFill>
                <a:srgbClr val="FF66FF"/>
              </a:solidFill>
            </a:endParaRPr>
          </a:p>
        </p:txBody>
      </p:sp>
      <p:sp>
        <p:nvSpPr>
          <p:cNvPr id="18" name="Estrela de 5 pontas 17"/>
          <p:cNvSpPr/>
          <p:nvPr/>
        </p:nvSpPr>
        <p:spPr>
          <a:xfrm>
            <a:off x="7429520" y="2285992"/>
            <a:ext cx="642942" cy="571504"/>
          </a:xfrm>
          <a:prstGeom prst="star5">
            <a:avLst/>
          </a:prstGeom>
          <a:solidFill>
            <a:srgbClr val="FF66FF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FFFF"/>
              </a:solidFill>
            </a:endParaRPr>
          </a:p>
        </p:txBody>
      </p:sp>
      <p:sp>
        <p:nvSpPr>
          <p:cNvPr id="20" name="Seta em curva para cima 19"/>
          <p:cNvSpPr/>
          <p:nvPr/>
        </p:nvSpPr>
        <p:spPr>
          <a:xfrm>
            <a:off x="7929586" y="5357826"/>
            <a:ext cx="571504" cy="285752"/>
          </a:xfrm>
          <a:prstGeom prst="curvedUpArrow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2-3: Crítica aos grupos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b="1" dirty="0" smtClean="0">
                <a:solidFill>
                  <a:srgbClr val="FF00FF"/>
                </a:solidFill>
              </a:rPr>
              <a:t>c) </a:t>
            </a:r>
            <a:r>
              <a:rPr lang="pt-BR" b="1" dirty="0" smtClean="0">
                <a:solidFill>
                  <a:srgbClr val="FF00FF"/>
                </a:solidFill>
              </a:rPr>
              <a:t>PROFECIA FUTURA – 1º quadro </a:t>
            </a:r>
            <a:r>
              <a:rPr lang="pt-BR" b="1" dirty="0" smtClean="0">
                <a:solidFill>
                  <a:srgbClr val="FF00FF"/>
                </a:solidFill>
              </a:rPr>
              <a:t>(+)  (2,12-13)</a:t>
            </a:r>
            <a:endParaRPr lang="pt-BR" sz="3200" b="1" cap="small" dirty="0" smtClean="0">
              <a:solidFill>
                <a:srgbClr val="FF00FF"/>
              </a:solidFill>
            </a:endParaRP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GB" b="1" dirty="0" smtClean="0"/>
              <a:t>(</a:t>
            </a:r>
            <a:r>
              <a:rPr lang="en-GB" b="1" dirty="0" err="1" smtClean="0"/>
              <a:t>Mq</a:t>
            </a:r>
            <a:r>
              <a:rPr lang="en-GB" b="1" dirty="0" smtClean="0"/>
              <a:t> 2,12) </a:t>
            </a:r>
            <a:r>
              <a:rPr lang="pt-BR" b="1" dirty="0" smtClean="0"/>
              <a:t>Te reunirei todo inteiro, Jacó, congregarei o resto de Israel! Vou agrupá-los como </a:t>
            </a:r>
            <a:r>
              <a:rPr lang="pt-BR" b="1" dirty="0" smtClean="0">
                <a:solidFill>
                  <a:srgbClr val="66FF33"/>
                </a:solidFill>
              </a:rPr>
              <a:t>ovelhas</a:t>
            </a:r>
            <a:r>
              <a:rPr lang="pt-BR" b="1" dirty="0" smtClean="0"/>
              <a:t> no aprisco, como um </a:t>
            </a:r>
            <a:r>
              <a:rPr lang="pt-BR" b="1" dirty="0" smtClean="0">
                <a:solidFill>
                  <a:srgbClr val="66FF33"/>
                </a:solidFill>
              </a:rPr>
              <a:t>rebanho</a:t>
            </a:r>
            <a:r>
              <a:rPr lang="pt-BR" b="1" dirty="0" smtClean="0"/>
              <a:t> no meio da várzea, e haverá ruído longe dos homens. </a:t>
            </a:r>
          </a:p>
          <a:p>
            <a:pPr lvl="1">
              <a:lnSpc>
                <a:spcPct val="120000"/>
              </a:lnSpc>
            </a:pPr>
            <a:r>
              <a:rPr lang="en-GB" sz="2800" b="1" dirty="0" err="1" smtClean="0"/>
              <a:t>Senhor</a:t>
            </a:r>
            <a:r>
              <a:rPr lang="en-GB" sz="2800" b="1" dirty="0" smtClean="0"/>
              <a:t> (pastor) </a:t>
            </a:r>
            <a:r>
              <a:rPr lang="en-GB" sz="2800" b="1" dirty="0" err="1" smtClean="0"/>
              <a:t>não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abondona</a:t>
            </a:r>
            <a:r>
              <a:rPr lang="en-GB" sz="2800" b="1" dirty="0" smtClean="0"/>
              <a:t> o </a:t>
            </a:r>
            <a:r>
              <a:rPr lang="en-GB" sz="2800" b="1" dirty="0" err="1" smtClean="0">
                <a:solidFill>
                  <a:srgbClr val="66FF33"/>
                </a:solidFill>
              </a:rPr>
              <a:t>rebanho</a:t>
            </a:r>
            <a:r>
              <a:rPr lang="en-GB" sz="2800" b="1" dirty="0" smtClean="0"/>
              <a:t>, no </a:t>
            </a:r>
            <a:r>
              <a:rPr lang="en-GB" sz="2800" b="1" dirty="0" err="1" smtClean="0"/>
              <a:t>futuro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ocorrerá</a:t>
            </a:r>
            <a:r>
              <a:rPr lang="en-GB" sz="2800" b="1" dirty="0" smtClean="0"/>
              <a:t> a </a:t>
            </a:r>
            <a:r>
              <a:rPr lang="en-GB" sz="2800" b="1" dirty="0" err="1" smtClean="0"/>
              <a:t>reunião</a:t>
            </a:r>
            <a:r>
              <a:rPr lang="en-GB" sz="2800" b="1" dirty="0" smtClean="0"/>
              <a:t> – </a:t>
            </a:r>
            <a:r>
              <a:rPr lang="en-GB" sz="2800" b="1" dirty="0" err="1" smtClean="0">
                <a:solidFill>
                  <a:srgbClr val="FFC000"/>
                </a:solidFill>
              </a:rPr>
              <a:t>pós</a:t>
            </a:r>
            <a:r>
              <a:rPr lang="en-GB" sz="2800" b="1" dirty="0" smtClean="0">
                <a:solidFill>
                  <a:srgbClr val="FFC000"/>
                </a:solidFill>
              </a:rPr>
              <a:t> </a:t>
            </a:r>
            <a:r>
              <a:rPr lang="en-GB" sz="2800" b="1" dirty="0" err="1" smtClean="0">
                <a:solidFill>
                  <a:srgbClr val="FFC000"/>
                </a:solidFill>
              </a:rPr>
              <a:t>exílio</a:t>
            </a:r>
            <a:endParaRPr lang="en-GB" sz="2800" b="1" dirty="0" smtClean="0">
              <a:solidFill>
                <a:srgbClr val="FFC000"/>
              </a:solidFill>
            </a:endParaRPr>
          </a:p>
          <a:p>
            <a:pPr lvl="2">
              <a:lnSpc>
                <a:spcPct val="120000"/>
              </a:lnSpc>
            </a:pPr>
            <a:r>
              <a:rPr lang="pt-BR" b="1" dirty="0" smtClean="0"/>
              <a:t>(</a:t>
            </a:r>
            <a:r>
              <a:rPr lang="pt-BR" b="1" dirty="0" err="1" smtClean="0"/>
              <a:t>Mq</a:t>
            </a:r>
            <a:r>
              <a:rPr lang="pt-BR" b="1" dirty="0" smtClean="0"/>
              <a:t> 2,13) Subiu diante deles aquele que abre a brecha; eles abriram a brecha, passaram pela porta e saíram por ela; seu </a:t>
            </a:r>
            <a:r>
              <a:rPr lang="pt-BR" b="1" dirty="0" smtClean="0">
                <a:solidFill>
                  <a:srgbClr val="00FFFF"/>
                </a:solidFill>
              </a:rPr>
              <a:t>rei</a:t>
            </a:r>
            <a:r>
              <a:rPr lang="pt-BR" b="1" dirty="0" smtClean="0"/>
              <a:t> passou diante deles e </a:t>
            </a:r>
            <a:r>
              <a:rPr lang="pt-BR" b="1" dirty="0" smtClean="0">
                <a:solidFill>
                  <a:srgbClr val="00FFFF"/>
                </a:solidFill>
              </a:rPr>
              <a:t>Iahweh estava na frente deles</a:t>
            </a:r>
            <a:r>
              <a:rPr lang="pt-BR" b="1" dirty="0" smtClean="0"/>
              <a:t>. 		</a:t>
            </a:r>
            <a:r>
              <a:rPr lang="pt-BR" b="1" dirty="0" smtClean="0">
                <a:solidFill>
                  <a:schemeClr val="tx1"/>
                </a:solidFill>
              </a:rPr>
              <a:t>TEMPO PASSADO!</a:t>
            </a:r>
            <a:endParaRPr lang="en-GB" b="1" dirty="0" smtClean="0">
              <a:solidFill>
                <a:schemeClr val="tx1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GB" sz="2800" b="1" dirty="0" err="1" smtClean="0">
                <a:solidFill>
                  <a:srgbClr val="00FFFF"/>
                </a:solidFill>
              </a:rPr>
              <a:t>Rei</a:t>
            </a:r>
            <a:r>
              <a:rPr lang="en-GB" sz="2800" b="1" dirty="0" smtClean="0">
                <a:solidFill>
                  <a:srgbClr val="00FFFF"/>
                </a:solidFill>
              </a:rPr>
              <a:t> </a:t>
            </a:r>
            <a:r>
              <a:rPr lang="en-GB" sz="2800" b="1" dirty="0" err="1" smtClean="0">
                <a:solidFill>
                  <a:srgbClr val="00FFFF"/>
                </a:solidFill>
              </a:rPr>
              <a:t>que</a:t>
            </a:r>
            <a:r>
              <a:rPr lang="en-GB" sz="2800" b="1" dirty="0" smtClean="0">
                <a:solidFill>
                  <a:srgbClr val="00FFFF"/>
                </a:solidFill>
              </a:rPr>
              <a:t> </a:t>
            </a:r>
            <a:r>
              <a:rPr lang="en-GB" sz="2800" b="1" dirty="0" err="1" smtClean="0">
                <a:solidFill>
                  <a:srgbClr val="00FFFF"/>
                </a:solidFill>
              </a:rPr>
              <a:t>conduz</a:t>
            </a:r>
            <a:r>
              <a:rPr lang="en-GB" sz="2800" b="1" dirty="0" smtClean="0">
                <a:solidFill>
                  <a:srgbClr val="00FFFF"/>
                </a:solidFill>
              </a:rPr>
              <a:t> o </a:t>
            </a:r>
            <a:r>
              <a:rPr lang="en-GB" sz="2800" b="1" dirty="0" err="1" smtClean="0">
                <a:solidFill>
                  <a:srgbClr val="00FFFF"/>
                </a:solidFill>
              </a:rPr>
              <a:t>retorno</a:t>
            </a:r>
            <a:r>
              <a:rPr lang="en-GB" sz="2800" b="1" dirty="0" smtClean="0"/>
              <a:t>: </a:t>
            </a:r>
            <a:r>
              <a:rPr lang="en-GB" sz="2800" b="1" dirty="0" err="1" smtClean="0"/>
              <a:t>os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descendentes</a:t>
            </a:r>
            <a:r>
              <a:rPr lang="en-GB" sz="2800" b="1" dirty="0" smtClean="0"/>
              <a:t> de </a:t>
            </a:r>
            <a:r>
              <a:rPr lang="en-GB" sz="2800" b="1" dirty="0" err="1" smtClean="0"/>
              <a:t>Davi</a:t>
            </a:r>
            <a:r>
              <a:rPr lang="en-GB" sz="2800" b="1" dirty="0" smtClean="0"/>
              <a:t> (</a:t>
            </a:r>
            <a:r>
              <a:rPr lang="en-GB" sz="2800" b="1" dirty="0" err="1" smtClean="0"/>
              <a:t>sul</a:t>
            </a:r>
            <a:r>
              <a:rPr lang="en-GB" sz="2800" b="1" dirty="0" smtClean="0"/>
              <a:t>) </a:t>
            </a:r>
            <a:r>
              <a:rPr lang="en-GB" sz="2800" b="1" dirty="0" err="1" smtClean="0"/>
              <a:t>eram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os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reis</a:t>
            </a:r>
            <a:r>
              <a:rPr lang="en-GB" sz="2800" b="1" dirty="0" smtClean="0"/>
              <a:t> [</a:t>
            </a:r>
            <a:r>
              <a:rPr lang="en-GB" sz="2800" b="1" dirty="0" err="1" smtClean="0"/>
              <a:t>Zorobabel</a:t>
            </a:r>
            <a:r>
              <a:rPr lang="en-GB" sz="2800" b="1" dirty="0" smtClean="0"/>
              <a:t>]. </a:t>
            </a:r>
          </a:p>
          <a:p>
            <a:pPr lvl="1">
              <a:lnSpc>
                <a:spcPct val="120000"/>
              </a:lnSpc>
            </a:pPr>
            <a:endParaRPr lang="en-GB" sz="2800" b="1" dirty="0" smtClean="0"/>
          </a:p>
          <a:p>
            <a:pPr lvl="1">
              <a:lnSpc>
                <a:spcPct val="120000"/>
              </a:lnSpc>
            </a:pPr>
            <a:endParaRPr lang="en-GB" sz="2800" b="1" dirty="0" smtClean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5357818" y="3643314"/>
            <a:ext cx="1785950" cy="571504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2-3: Crítica aos grupos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b="1" dirty="0" smtClean="0">
                <a:solidFill>
                  <a:srgbClr val="FF00FF"/>
                </a:solidFill>
              </a:rPr>
              <a:t>c) </a:t>
            </a:r>
            <a:r>
              <a:rPr lang="pt-BR" b="1" dirty="0" smtClean="0">
                <a:solidFill>
                  <a:srgbClr val="FF00FF"/>
                </a:solidFill>
              </a:rPr>
              <a:t>PROFECIA FUTURA – 2º quadro </a:t>
            </a:r>
            <a:r>
              <a:rPr lang="pt-BR" b="1" dirty="0" smtClean="0">
                <a:solidFill>
                  <a:srgbClr val="FF00FF"/>
                </a:solidFill>
              </a:rPr>
              <a:t>(–)  (3,9-12)</a:t>
            </a:r>
            <a:endParaRPr lang="pt-BR" sz="3200" b="1" cap="small" dirty="0" smtClean="0">
              <a:solidFill>
                <a:srgbClr val="FF00FF"/>
              </a:solidFill>
            </a:endParaRP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GB" b="1" dirty="0" smtClean="0"/>
              <a:t>(</a:t>
            </a:r>
            <a:r>
              <a:rPr lang="en-GB" b="1" dirty="0" err="1" smtClean="0"/>
              <a:t>Mq</a:t>
            </a:r>
            <a:r>
              <a:rPr lang="en-GB" b="1" dirty="0" smtClean="0"/>
              <a:t> 3,11b-2) </a:t>
            </a:r>
            <a:r>
              <a:rPr lang="pt-BR" b="1" dirty="0" smtClean="0"/>
              <a:t>E eles se apóiam em Iahweh, dizendo: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pt-BR" b="1" dirty="0" smtClean="0"/>
              <a:t>"Não está Iahweh em </a:t>
            </a:r>
            <a:r>
              <a:rPr lang="pt-BR" b="1" dirty="0" smtClean="0">
                <a:solidFill>
                  <a:srgbClr val="00FFFF"/>
                </a:solidFill>
              </a:rPr>
              <a:t>nosso meio</a:t>
            </a:r>
            <a:r>
              <a:rPr lang="pt-BR" b="1" dirty="0" smtClean="0"/>
              <a:t>? Não virá sobre nós a desgraça!"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pt-BR" b="1" dirty="0" smtClean="0"/>
              <a:t>Por isso, por culpa vossa, Sião será arada como um campo,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pt-BR" b="1" dirty="0" smtClean="0"/>
              <a:t>Jerusalém se tornará um lugar de </a:t>
            </a:r>
            <a:r>
              <a:rPr lang="pt-BR" b="1" dirty="0" smtClean="0">
                <a:solidFill>
                  <a:srgbClr val="66FF33"/>
                </a:solidFill>
              </a:rPr>
              <a:t>ruínas</a:t>
            </a:r>
            <a:r>
              <a:rPr lang="pt-BR" b="1" dirty="0" smtClean="0"/>
              <a:t>,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pt-BR" b="1" dirty="0" smtClean="0"/>
              <a:t>e a montanha do Templo, um cerro de </a:t>
            </a:r>
            <a:r>
              <a:rPr lang="pt-BR" b="1" dirty="0" smtClean="0">
                <a:solidFill>
                  <a:srgbClr val="66FF33"/>
                </a:solidFill>
              </a:rPr>
              <a:t>matagais</a:t>
            </a:r>
            <a:r>
              <a:rPr lang="pt-BR" b="1" dirty="0" smtClean="0"/>
              <a:t>! </a:t>
            </a:r>
          </a:p>
          <a:p>
            <a:pPr lvl="1">
              <a:lnSpc>
                <a:spcPct val="120000"/>
              </a:lnSpc>
            </a:pPr>
            <a:r>
              <a:rPr lang="en-GB" sz="2800" b="1" dirty="0" smtClean="0"/>
              <a:t>Os </a:t>
            </a:r>
            <a:r>
              <a:rPr lang="en-GB" sz="2800" b="1" dirty="0" err="1" smtClean="0"/>
              <a:t>poderosos</a:t>
            </a:r>
            <a:r>
              <a:rPr lang="en-GB" sz="2800" b="1" dirty="0" smtClean="0"/>
              <a:t>/</a:t>
            </a:r>
            <a:r>
              <a:rPr lang="en-GB" sz="2800" b="1" dirty="0" err="1" smtClean="0"/>
              <a:t>falsos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profetas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confiam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que</a:t>
            </a:r>
            <a:r>
              <a:rPr lang="en-GB" sz="2800" b="1" dirty="0" smtClean="0"/>
              <a:t> a </a:t>
            </a:r>
            <a:r>
              <a:rPr lang="en-GB" sz="2800" b="1" dirty="0" err="1" smtClean="0"/>
              <a:t>presença</a:t>
            </a:r>
            <a:r>
              <a:rPr lang="en-GB" sz="2800" b="1" dirty="0" smtClean="0"/>
              <a:t> de Deus no </a:t>
            </a:r>
            <a:r>
              <a:rPr lang="en-GB" sz="2800" b="1" dirty="0" err="1" smtClean="0"/>
              <a:t>Templo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seja</a:t>
            </a:r>
            <a:r>
              <a:rPr lang="en-GB" sz="2800" b="1" dirty="0" smtClean="0"/>
              <a:t> um </a:t>
            </a:r>
            <a:r>
              <a:rPr lang="en-GB" sz="2800" b="1" dirty="0" err="1" smtClean="0">
                <a:solidFill>
                  <a:srgbClr val="00FFFF"/>
                </a:solidFill>
              </a:rPr>
              <a:t>amuleto</a:t>
            </a:r>
            <a:r>
              <a:rPr lang="en-GB" sz="2800" b="1" dirty="0" smtClean="0"/>
              <a:t>.</a:t>
            </a:r>
          </a:p>
          <a:p>
            <a:pPr lvl="1">
              <a:lnSpc>
                <a:spcPct val="120000"/>
              </a:lnSpc>
            </a:pPr>
            <a:r>
              <a:rPr lang="en-GB" sz="2800" b="1" dirty="0" err="1" smtClean="0"/>
              <a:t>Catástrofe</a:t>
            </a:r>
            <a:r>
              <a:rPr lang="en-GB" sz="2800" b="1" dirty="0" smtClean="0"/>
              <a:t> do </a:t>
            </a:r>
            <a:r>
              <a:rPr lang="en-GB" sz="2800" b="1" dirty="0" err="1" smtClean="0">
                <a:solidFill>
                  <a:srgbClr val="FFC000"/>
                </a:solidFill>
              </a:rPr>
              <a:t>exílio</a:t>
            </a:r>
            <a:r>
              <a:rPr lang="en-GB" sz="2800" b="1" dirty="0" smtClean="0"/>
              <a:t> – </a:t>
            </a:r>
            <a:r>
              <a:rPr lang="en-GB" sz="2800" b="1" dirty="0" err="1" smtClean="0"/>
              <a:t>os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babilônicos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destrõem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Jerusalém</a:t>
            </a:r>
            <a:r>
              <a:rPr lang="en-GB" sz="2800" b="1" dirty="0" smtClean="0"/>
              <a:t> e o </a:t>
            </a:r>
            <a:r>
              <a:rPr lang="en-GB" sz="2800" b="1" dirty="0" err="1" smtClean="0"/>
              <a:t>Templo</a:t>
            </a:r>
            <a:r>
              <a:rPr lang="en-GB" sz="2800" b="1" dirty="0" smtClean="0"/>
              <a:t>.</a:t>
            </a:r>
          </a:p>
        </p:txBody>
      </p:sp>
      <p:sp>
        <p:nvSpPr>
          <p:cNvPr id="4" name="Retângulo de cantos arredondados 3"/>
          <p:cNvSpPr/>
          <p:nvPr/>
        </p:nvSpPr>
        <p:spPr>
          <a:xfrm>
            <a:off x="3225828" y="5062026"/>
            <a:ext cx="1143008" cy="428628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2-3: Crítica aos grupos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b="1" dirty="0" smtClean="0">
                <a:solidFill>
                  <a:srgbClr val="FF00FF"/>
                </a:solidFill>
              </a:rPr>
              <a:t>c) </a:t>
            </a:r>
            <a:r>
              <a:rPr lang="pt-BR" b="1" dirty="0" smtClean="0">
                <a:solidFill>
                  <a:srgbClr val="FF00FF"/>
                </a:solidFill>
              </a:rPr>
              <a:t>PROFECIA FUTURA</a:t>
            </a:r>
            <a:endParaRPr lang="pt-BR" sz="3200" b="1" cap="small" dirty="0" smtClean="0">
              <a:solidFill>
                <a:srgbClr val="FF00FF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GB" sz="2800" b="1" dirty="0" err="1" smtClean="0"/>
              <a:t>Dois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quadros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acrescentados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pelos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discípulos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para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amenizar</a:t>
            </a:r>
            <a:r>
              <a:rPr lang="en-GB" sz="2800" b="1" dirty="0" smtClean="0"/>
              <a:t> a </a:t>
            </a:r>
            <a:r>
              <a:rPr lang="en-GB" sz="2800" b="1" dirty="0" err="1" smtClean="0"/>
              <a:t>mensagem</a:t>
            </a:r>
            <a:r>
              <a:rPr lang="en-GB" sz="2800" b="1" dirty="0" smtClean="0"/>
              <a:t> de culpa, </a:t>
            </a:r>
            <a:r>
              <a:rPr lang="en-GB" sz="2800" b="1" dirty="0" err="1" smtClean="0"/>
              <a:t>fator</a:t>
            </a:r>
            <a:r>
              <a:rPr lang="en-GB" sz="2800" b="1" dirty="0" smtClean="0"/>
              <a:t> de </a:t>
            </a:r>
            <a:r>
              <a:rPr lang="en-GB" sz="2800" b="1" dirty="0" err="1" smtClean="0"/>
              <a:t>esperança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para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mostrar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que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Miquéias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tinha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razão</a:t>
            </a:r>
            <a:r>
              <a:rPr lang="en-GB" sz="2800" b="1" dirty="0" smtClean="0"/>
              <a:t> </a:t>
            </a:r>
            <a:r>
              <a:rPr lang="en-GB" sz="2800" b="1" dirty="0" smtClean="0">
                <a:sym typeface="Wingdings" pitchFamily="2" charset="2"/>
              </a:rPr>
              <a:t> </a:t>
            </a:r>
            <a:r>
              <a:rPr lang="en-GB" sz="2800" b="1" u="sng" dirty="0" smtClean="0">
                <a:sym typeface="Wingdings" pitchFamily="2" charset="2"/>
              </a:rPr>
              <a:t>ATUALIZAÇÃO DA PROFECIA</a:t>
            </a:r>
            <a:r>
              <a:rPr lang="en-GB" sz="2800" b="1" dirty="0" smtClean="0"/>
              <a:t>.</a:t>
            </a:r>
          </a:p>
          <a:p>
            <a:pPr lvl="1">
              <a:lnSpc>
                <a:spcPct val="120000"/>
              </a:lnSpc>
            </a:pPr>
            <a:endParaRPr lang="en-GB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2-3: Crítica aos grupos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Poderosos.</a:t>
            </a:r>
          </a:p>
          <a:p>
            <a:r>
              <a:rPr lang="pt-BR" b="1" dirty="0" smtClean="0"/>
              <a:t>Falsos profetas.</a:t>
            </a:r>
          </a:p>
          <a:p>
            <a:r>
              <a:rPr lang="pt-BR" b="1" dirty="0" smtClean="0"/>
              <a:t>Profecia futura.</a:t>
            </a:r>
          </a:p>
        </p:txBody>
      </p:sp>
      <p:pic>
        <p:nvPicPr>
          <p:cNvPr id="1026" name="Picture 2" descr="Resultado de imagem para falsos profetas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1" y="2883945"/>
            <a:ext cx="4929190" cy="39740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6-7: Processo contra Israel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Testemunhas.</a:t>
            </a:r>
          </a:p>
          <a:p>
            <a:r>
              <a:rPr lang="pt-BR" b="1" dirty="0" smtClean="0"/>
              <a:t>Liturgia inútil.</a:t>
            </a:r>
          </a:p>
          <a:p>
            <a:r>
              <a:rPr lang="pt-BR" b="1" dirty="0" smtClean="0"/>
              <a:t>Sentença.</a:t>
            </a:r>
          </a:p>
          <a:p>
            <a:r>
              <a:rPr lang="pt-BR" b="1" dirty="0" smtClean="0"/>
              <a:t>Resultados.</a:t>
            </a:r>
          </a:p>
        </p:txBody>
      </p:sp>
      <p:pic>
        <p:nvPicPr>
          <p:cNvPr id="59394" name="Picture 2" descr="Resultado de imagem para castigo divin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b="8396"/>
          <a:stretch>
            <a:fillRect/>
          </a:stretch>
        </p:blipFill>
        <p:spPr bwMode="auto">
          <a:xfrm flipH="1">
            <a:off x="5286380" y="3357562"/>
            <a:ext cx="3786214" cy="3429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6-7: Processo contra Israel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b="1" spc="-100" dirty="0" smtClean="0">
                <a:solidFill>
                  <a:srgbClr val="FF00FF"/>
                </a:solidFill>
              </a:rPr>
              <a:t>a) </a:t>
            </a:r>
            <a:r>
              <a:rPr lang="pt-BR" b="1" spc="-100" dirty="0" smtClean="0">
                <a:solidFill>
                  <a:srgbClr val="FF00FF"/>
                </a:solidFill>
              </a:rPr>
              <a:t>PROCESSO: testemunhas (6,1-5)</a:t>
            </a:r>
            <a:endParaRPr lang="pt-BR" sz="3200" b="1" cap="small" spc="-100" dirty="0" smtClean="0">
              <a:solidFill>
                <a:srgbClr val="FF00FF"/>
              </a:solidFill>
            </a:endParaRPr>
          </a:p>
          <a:p>
            <a:pPr lvl="1">
              <a:lnSpc>
                <a:spcPct val="120000"/>
              </a:lnSpc>
            </a:pPr>
            <a:r>
              <a:rPr lang="pt-BR" sz="2800" b="1" dirty="0" smtClean="0">
                <a:solidFill>
                  <a:srgbClr val="00FFFF"/>
                </a:solidFill>
              </a:rPr>
              <a:t>Processo</a:t>
            </a:r>
            <a:r>
              <a:rPr lang="en-GB" sz="2800" b="1" dirty="0" smtClean="0"/>
              <a:t> (</a:t>
            </a:r>
            <a:r>
              <a:rPr lang="en-GB" sz="2800" b="1" dirty="0" err="1" smtClean="0"/>
              <a:t>riv</a:t>
            </a:r>
            <a:r>
              <a:rPr lang="en-GB" sz="2800" b="1" dirty="0" smtClean="0"/>
              <a:t>) </a:t>
            </a:r>
            <a:r>
              <a:rPr lang="en-GB" sz="2800" b="1" dirty="0" err="1" smtClean="0"/>
              <a:t>são</a:t>
            </a:r>
            <a:r>
              <a:rPr lang="en-GB" sz="2800" b="1" dirty="0" smtClean="0"/>
              <a:t> as </a:t>
            </a:r>
            <a:r>
              <a:rPr lang="en-GB" sz="2800" b="1" dirty="0" err="1" smtClean="0"/>
              <a:t>acusações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por</a:t>
            </a:r>
            <a:r>
              <a:rPr lang="en-GB" sz="2800" b="1" dirty="0" smtClean="0"/>
              <a:t> parte de Deus, </a:t>
            </a:r>
            <a:r>
              <a:rPr lang="en-GB" sz="2800" b="1" dirty="0" err="1" smtClean="0"/>
              <a:t>sem</a:t>
            </a:r>
            <a:r>
              <a:rPr lang="en-GB" sz="2800" b="1" dirty="0" smtClean="0"/>
              <a:t> a </a:t>
            </a:r>
            <a:r>
              <a:rPr lang="en-GB" sz="2800" b="1" dirty="0" err="1" smtClean="0"/>
              <a:t>resposta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imediata</a:t>
            </a:r>
            <a:r>
              <a:rPr lang="en-GB" sz="2800" b="1" dirty="0" smtClean="0"/>
              <a:t> do </a:t>
            </a:r>
            <a:r>
              <a:rPr lang="en-GB" sz="2800" b="1" dirty="0" err="1" smtClean="0"/>
              <a:t>povo</a:t>
            </a:r>
            <a:r>
              <a:rPr lang="en-GB" sz="2800" b="1" dirty="0" smtClean="0"/>
              <a:t> (</a:t>
            </a:r>
            <a:r>
              <a:rPr lang="en-GB" sz="2800" b="1" dirty="0" err="1" smtClean="0"/>
              <a:t>conversão</a:t>
            </a:r>
            <a:r>
              <a:rPr lang="en-GB" sz="2800" b="1" dirty="0" smtClean="0"/>
              <a:t>).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GB" b="1" dirty="0" smtClean="0"/>
              <a:t>(</a:t>
            </a:r>
            <a:r>
              <a:rPr lang="en-GB" b="1" dirty="0" err="1" smtClean="0"/>
              <a:t>Mq</a:t>
            </a:r>
            <a:r>
              <a:rPr lang="en-GB" b="1" dirty="0" smtClean="0"/>
              <a:t> 6,1-2) </a:t>
            </a:r>
            <a:r>
              <a:rPr lang="pt-BR" b="1" dirty="0" smtClean="0"/>
              <a:t>Ouvi, pois, o que diz Iahweh: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pt-BR" b="1" dirty="0" smtClean="0"/>
              <a:t>"Levanta-te, abre um </a:t>
            </a:r>
            <a:r>
              <a:rPr lang="pt-BR" b="1" dirty="0" smtClean="0">
                <a:solidFill>
                  <a:srgbClr val="00FFFF"/>
                </a:solidFill>
              </a:rPr>
              <a:t>processo</a:t>
            </a:r>
            <a:r>
              <a:rPr lang="pt-BR" b="1" dirty="0" smtClean="0"/>
              <a:t> diante das montanhas,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pt-BR" b="1" dirty="0" smtClean="0"/>
              <a:t>e que as colinas ouçam a tua voz!"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pt-BR" b="1" dirty="0" smtClean="0"/>
              <a:t>Ouvi, montanhas, o </a:t>
            </a:r>
            <a:r>
              <a:rPr lang="pt-BR" b="1" dirty="0" smtClean="0">
                <a:solidFill>
                  <a:srgbClr val="00FFFF"/>
                </a:solidFill>
              </a:rPr>
              <a:t>processo</a:t>
            </a:r>
            <a:r>
              <a:rPr lang="pt-BR" b="1" dirty="0" smtClean="0"/>
              <a:t> de Iahweh,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pt-BR" b="1" dirty="0" smtClean="0"/>
              <a:t>prestai ouvidos, fundamentos da terra,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pt-BR" b="1" dirty="0" smtClean="0"/>
              <a:t>porque Iahweh está em </a:t>
            </a:r>
            <a:r>
              <a:rPr lang="pt-BR" b="1" dirty="0" smtClean="0">
                <a:solidFill>
                  <a:srgbClr val="00FFFF"/>
                </a:solidFill>
              </a:rPr>
              <a:t>processo</a:t>
            </a:r>
            <a:r>
              <a:rPr lang="pt-BR" b="1" dirty="0" smtClean="0"/>
              <a:t> com o seu povo,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pt-BR" b="1" dirty="0" smtClean="0"/>
              <a:t>e </a:t>
            </a:r>
            <a:r>
              <a:rPr lang="pt-BR" b="1" dirty="0" smtClean="0">
                <a:solidFill>
                  <a:srgbClr val="FF0000"/>
                </a:solidFill>
              </a:rPr>
              <a:t>contra Israel </a:t>
            </a:r>
            <a:r>
              <a:rPr lang="pt-BR" b="1" dirty="0" smtClean="0"/>
              <a:t>ele pleiteia.</a:t>
            </a:r>
          </a:p>
          <a:p>
            <a:pPr lvl="1">
              <a:lnSpc>
                <a:spcPct val="120000"/>
              </a:lnSpc>
            </a:pPr>
            <a:r>
              <a:rPr lang="en-GB" sz="2800" b="1" dirty="0" err="1" smtClean="0"/>
              <a:t>Miquéias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faz</a:t>
            </a:r>
            <a:r>
              <a:rPr lang="en-GB" sz="2800" b="1" dirty="0" smtClean="0"/>
              <a:t> o </a:t>
            </a:r>
            <a:r>
              <a:rPr lang="en-GB" sz="2800" b="1" dirty="0" err="1" smtClean="0"/>
              <a:t>processo</a:t>
            </a:r>
            <a:r>
              <a:rPr lang="en-GB" sz="2800" b="1" dirty="0" smtClean="0"/>
              <a:t> </a:t>
            </a:r>
            <a:r>
              <a:rPr lang="en-GB" sz="2800" b="1" dirty="0" smtClean="0">
                <a:solidFill>
                  <a:srgbClr val="FF0000"/>
                </a:solidFill>
              </a:rPr>
              <a:t>contra Israel:</a:t>
            </a:r>
          </a:p>
          <a:p>
            <a:pPr lvl="1">
              <a:lnSpc>
                <a:spcPct val="120000"/>
              </a:lnSpc>
              <a:buNone/>
            </a:pPr>
            <a:r>
              <a:rPr lang="en-GB" sz="2800" b="1" dirty="0" smtClean="0">
                <a:solidFill>
                  <a:srgbClr val="00FFFF"/>
                </a:solidFill>
              </a:rPr>
              <a:t>		1) </a:t>
            </a:r>
            <a:r>
              <a:rPr lang="en-GB" sz="2800" b="1" dirty="0" err="1" smtClean="0">
                <a:solidFill>
                  <a:srgbClr val="00FFFF"/>
                </a:solidFill>
              </a:rPr>
              <a:t>Natureza</a:t>
            </a:r>
            <a:r>
              <a:rPr lang="en-GB" sz="2800" b="1" dirty="0" smtClean="0">
                <a:solidFill>
                  <a:srgbClr val="00FFFF"/>
                </a:solidFill>
              </a:rPr>
              <a:t> </a:t>
            </a:r>
            <a:r>
              <a:rPr lang="en-GB" sz="2800" b="1" dirty="0" err="1" smtClean="0">
                <a:solidFill>
                  <a:srgbClr val="00FFFF"/>
                </a:solidFill>
              </a:rPr>
              <a:t>como</a:t>
            </a:r>
            <a:r>
              <a:rPr lang="en-GB" sz="2800" b="1" dirty="0" smtClean="0">
                <a:solidFill>
                  <a:srgbClr val="00FFFF"/>
                </a:solidFill>
              </a:rPr>
              <a:t> </a:t>
            </a:r>
            <a:r>
              <a:rPr lang="en-GB" sz="2800" b="1" dirty="0" err="1" smtClean="0">
                <a:solidFill>
                  <a:srgbClr val="00FFFF"/>
                </a:solidFill>
              </a:rPr>
              <a:t>testemunha</a:t>
            </a:r>
            <a:r>
              <a:rPr lang="en-GB" sz="2800" b="1" dirty="0" smtClean="0">
                <a:solidFill>
                  <a:srgbClr val="00FFFF"/>
                </a:solidFill>
              </a:rPr>
              <a:t>.		</a:t>
            </a:r>
          </a:p>
          <a:p>
            <a:pPr lvl="1">
              <a:lnSpc>
                <a:spcPct val="120000"/>
              </a:lnSpc>
              <a:buNone/>
            </a:pPr>
            <a:r>
              <a:rPr lang="en-GB" sz="2800" b="1" dirty="0" smtClean="0">
                <a:solidFill>
                  <a:srgbClr val="00FFFF"/>
                </a:solidFill>
              </a:rPr>
              <a:t>		2) </a:t>
            </a:r>
            <a:r>
              <a:rPr lang="en-GB" sz="2800" b="1" dirty="0" err="1" smtClean="0">
                <a:solidFill>
                  <a:srgbClr val="00FFFF"/>
                </a:solidFill>
              </a:rPr>
              <a:t>História</a:t>
            </a:r>
            <a:r>
              <a:rPr lang="en-GB" sz="2800" b="1" dirty="0" smtClean="0">
                <a:solidFill>
                  <a:srgbClr val="00FFFF"/>
                </a:solidFill>
              </a:rPr>
              <a:t> </a:t>
            </a:r>
            <a:r>
              <a:rPr lang="en-GB" sz="2800" b="1" dirty="0" err="1" smtClean="0">
                <a:solidFill>
                  <a:srgbClr val="00FFFF"/>
                </a:solidFill>
              </a:rPr>
              <a:t>da</a:t>
            </a:r>
            <a:r>
              <a:rPr lang="en-GB" sz="2800" b="1" dirty="0" smtClean="0">
                <a:solidFill>
                  <a:srgbClr val="00FFFF"/>
                </a:solidFill>
              </a:rPr>
              <a:t> </a:t>
            </a:r>
            <a:r>
              <a:rPr lang="en-GB" sz="2800" b="1" dirty="0" err="1" smtClean="0">
                <a:solidFill>
                  <a:srgbClr val="00FFFF"/>
                </a:solidFill>
              </a:rPr>
              <a:t>salvação</a:t>
            </a:r>
            <a:r>
              <a:rPr lang="en-GB" sz="2800" b="1" dirty="0" smtClean="0">
                <a:solidFill>
                  <a:srgbClr val="00FFFF"/>
                </a:solidFill>
              </a:rPr>
              <a:t> </a:t>
            </a:r>
            <a:r>
              <a:rPr lang="en-GB" sz="2800" b="1" dirty="0" err="1" smtClean="0">
                <a:solidFill>
                  <a:srgbClr val="00FFFF"/>
                </a:solidFill>
              </a:rPr>
              <a:t>como</a:t>
            </a:r>
            <a:r>
              <a:rPr lang="en-GB" sz="2800" b="1" dirty="0" smtClean="0">
                <a:solidFill>
                  <a:srgbClr val="00FFFF"/>
                </a:solidFill>
              </a:rPr>
              <a:t> </a:t>
            </a:r>
            <a:r>
              <a:rPr lang="en-GB" sz="2800" b="1" dirty="0" err="1" smtClean="0">
                <a:solidFill>
                  <a:srgbClr val="00FFFF"/>
                </a:solidFill>
              </a:rPr>
              <a:t>testemunha</a:t>
            </a:r>
            <a:r>
              <a:rPr lang="en-GB" sz="2800" b="1" dirty="0" smtClean="0">
                <a:solidFill>
                  <a:srgbClr val="00FFFF"/>
                </a:solidFill>
              </a:rPr>
              <a:t>.</a:t>
            </a:r>
          </a:p>
        </p:txBody>
      </p:sp>
      <p:sp>
        <p:nvSpPr>
          <p:cNvPr id="4" name="Retângulo 3"/>
          <p:cNvSpPr/>
          <p:nvPr/>
        </p:nvSpPr>
        <p:spPr>
          <a:xfrm>
            <a:off x="6786578" y="3500438"/>
            <a:ext cx="2082621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2800" b="1" cap="none" spc="0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Riqueza de</a:t>
            </a:r>
          </a:p>
          <a:p>
            <a:pPr algn="ctr"/>
            <a:r>
              <a:rPr lang="pt-BR" sz="28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Imagens</a:t>
            </a:r>
            <a:endParaRPr lang="pt-BR" sz="2800" b="1" cap="none" spc="0" dirty="0">
              <a:ln w="11430"/>
              <a:solidFill>
                <a:srgbClr val="00FF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6-7: Processo contra Israel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b="1" spc="-100" dirty="0" smtClean="0">
                <a:solidFill>
                  <a:srgbClr val="FF00FF"/>
                </a:solidFill>
              </a:rPr>
              <a:t>b) </a:t>
            </a:r>
            <a:r>
              <a:rPr lang="pt-BR" b="1" spc="-100" dirty="0" smtClean="0">
                <a:solidFill>
                  <a:srgbClr val="FF00FF"/>
                </a:solidFill>
              </a:rPr>
              <a:t>PROCESSO: liturgia inútil (6,6-8)</a:t>
            </a:r>
            <a:endParaRPr lang="pt-BR" sz="3200" b="1" cap="small" spc="-100" dirty="0" smtClean="0">
              <a:solidFill>
                <a:srgbClr val="FF00FF"/>
              </a:solidFill>
            </a:endParaRPr>
          </a:p>
          <a:p>
            <a:pPr lvl="2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b="1" dirty="0" smtClean="0"/>
              <a:t>(</a:t>
            </a:r>
            <a:r>
              <a:rPr lang="en-GB" b="1" dirty="0" err="1" smtClean="0"/>
              <a:t>Mq</a:t>
            </a:r>
            <a:r>
              <a:rPr lang="en-GB" b="1" dirty="0" smtClean="0"/>
              <a:t> 6,6a) </a:t>
            </a:r>
            <a:r>
              <a:rPr lang="pt-BR" b="1" dirty="0" smtClean="0"/>
              <a:t>Com que me </a:t>
            </a:r>
            <a:r>
              <a:rPr lang="pt-BR" b="1" dirty="0" smtClean="0">
                <a:solidFill>
                  <a:srgbClr val="00FFFF"/>
                </a:solidFill>
              </a:rPr>
              <a:t>apresentarei</a:t>
            </a:r>
            <a:r>
              <a:rPr lang="pt-BR" b="1" dirty="0" smtClean="0"/>
              <a:t> a Iahweh, e me inclinarei diante do Deus do céu? </a:t>
            </a:r>
          </a:p>
          <a:p>
            <a:pPr lvl="1">
              <a:lnSpc>
                <a:spcPct val="120000"/>
              </a:lnSpc>
            </a:pPr>
            <a:r>
              <a:rPr lang="en-GB" sz="2800" b="1" dirty="0" err="1" smtClean="0">
                <a:solidFill>
                  <a:srgbClr val="00FFFF"/>
                </a:solidFill>
              </a:rPr>
              <a:t>Liturgia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para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perdoar</a:t>
            </a:r>
            <a:r>
              <a:rPr lang="en-GB" sz="2800" b="1" dirty="0" smtClean="0"/>
              <a:t> o </a:t>
            </a:r>
            <a:r>
              <a:rPr lang="en-GB" sz="2800" b="1" dirty="0" err="1" smtClean="0"/>
              <a:t>pecado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não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isenta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mais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da</a:t>
            </a:r>
            <a:r>
              <a:rPr lang="en-GB" sz="2800" b="1" dirty="0" smtClean="0"/>
              <a:t> culpa </a:t>
            </a:r>
            <a:r>
              <a:rPr lang="en-GB" sz="2800" b="1" dirty="0" err="1" smtClean="0"/>
              <a:t>cometida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pelos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poderosos</a:t>
            </a:r>
            <a:r>
              <a:rPr lang="en-GB" sz="2800" b="1" dirty="0" smtClean="0"/>
              <a:t>/</a:t>
            </a:r>
            <a:r>
              <a:rPr lang="en-GB" sz="2800" b="1" dirty="0" err="1" smtClean="0"/>
              <a:t>profetas</a:t>
            </a:r>
            <a:r>
              <a:rPr lang="en-GB" sz="2800" b="1" dirty="0" smtClean="0"/>
              <a:t>.</a:t>
            </a:r>
          </a:p>
          <a:p>
            <a:pPr lvl="2">
              <a:lnSpc>
                <a:spcPct val="120000"/>
              </a:lnSpc>
            </a:pPr>
            <a:r>
              <a:rPr lang="pt-BR" b="1" dirty="0" smtClean="0"/>
              <a:t>(</a:t>
            </a:r>
            <a:r>
              <a:rPr lang="pt-BR" b="1" dirty="0" err="1" smtClean="0"/>
              <a:t>Mq</a:t>
            </a:r>
            <a:r>
              <a:rPr lang="pt-BR" b="1" dirty="0" smtClean="0"/>
              <a:t> 6,6b-7) Porventura me apresentarei com </a:t>
            </a:r>
            <a:r>
              <a:rPr lang="pt-BR" b="1" dirty="0" smtClean="0">
                <a:solidFill>
                  <a:srgbClr val="FF0000"/>
                </a:solidFill>
              </a:rPr>
              <a:t>holocaustos</a:t>
            </a:r>
            <a:r>
              <a:rPr lang="pt-BR" b="1" dirty="0" smtClean="0"/>
              <a:t> ou com </a:t>
            </a:r>
            <a:r>
              <a:rPr lang="pt-BR" b="1" dirty="0" smtClean="0">
                <a:solidFill>
                  <a:srgbClr val="FF0000"/>
                </a:solidFill>
              </a:rPr>
              <a:t>novilhos</a:t>
            </a:r>
            <a:r>
              <a:rPr lang="pt-BR" b="1" dirty="0" smtClean="0"/>
              <a:t> de um ano? Terá Iahweh prazer nos </a:t>
            </a:r>
            <a:r>
              <a:rPr lang="pt-BR" b="1" dirty="0" smtClean="0">
                <a:solidFill>
                  <a:srgbClr val="FF0000"/>
                </a:solidFill>
              </a:rPr>
              <a:t>milhares de carneiros </a:t>
            </a:r>
            <a:r>
              <a:rPr lang="pt-BR" b="1" dirty="0" smtClean="0"/>
              <a:t>ou nas libações de </a:t>
            </a:r>
            <a:r>
              <a:rPr lang="pt-BR" b="1" dirty="0" smtClean="0">
                <a:solidFill>
                  <a:srgbClr val="FF0000"/>
                </a:solidFill>
              </a:rPr>
              <a:t>torrentes de óleo</a:t>
            </a:r>
            <a:r>
              <a:rPr lang="pt-BR" b="1" dirty="0" smtClean="0"/>
              <a:t>? Darei eu o meu </a:t>
            </a:r>
            <a:r>
              <a:rPr lang="pt-BR" b="1" dirty="0" smtClean="0">
                <a:solidFill>
                  <a:srgbClr val="FF0000"/>
                </a:solidFill>
              </a:rPr>
              <a:t>primogênito</a:t>
            </a:r>
            <a:r>
              <a:rPr lang="pt-BR" b="1" dirty="0" smtClean="0"/>
              <a:t> pelo meu crime, o fruto de minhas entranhas pelo meu pecado?</a:t>
            </a:r>
            <a:endParaRPr lang="en-GB" b="1" dirty="0" smtClean="0"/>
          </a:p>
          <a:p>
            <a:pPr lvl="1">
              <a:lnSpc>
                <a:spcPct val="120000"/>
              </a:lnSpc>
            </a:pPr>
            <a:r>
              <a:rPr lang="en-GB" sz="2800" b="1" dirty="0" err="1" smtClean="0"/>
              <a:t>Exageros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na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quantidade</a:t>
            </a:r>
            <a:r>
              <a:rPr lang="en-GB" sz="2800" b="1" dirty="0" smtClean="0"/>
              <a:t> de </a:t>
            </a:r>
            <a:r>
              <a:rPr lang="en-GB" sz="2800" b="1" dirty="0" err="1" smtClean="0"/>
              <a:t>sacrifícios</a:t>
            </a:r>
            <a:r>
              <a:rPr lang="en-GB" sz="2800" b="1" dirty="0" smtClean="0"/>
              <a:t>.</a:t>
            </a:r>
          </a:p>
          <a:p>
            <a:pPr lvl="1">
              <a:lnSpc>
                <a:spcPct val="120000"/>
              </a:lnSpc>
            </a:pPr>
            <a:endParaRPr lang="en-GB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6-7: Processo contra Israel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b="1" spc="-100" dirty="0" smtClean="0">
                <a:solidFill>
                  <a:srgbClr val="FF00FF"/>
                </a:solidFill>
              </a:rPr>
              <a:t>b) </a:t>
            </a:r>
            <a:r>
              <a:rPr lang="pt-BR" b="1" spc="-100" dirty="0" smtClean="0">
                <a:solidFill>
                  <a:srgbClr val="FF00FF"/>
                </a:solidFill>
              </a:rPr>
              <a:t>PROCESSO: liturgia inútil (6,6-8)</a:t>
            </a:r>
            <a:endParaRPr lang="pt-BR" sz="3200" b="1" cap="small" spc="-100" dirty="0" smtClean="0">
              <a:solidFill>
                <a:srgbClr val="FF00FF"/>
              </a:solidFill>
            </a:endParaRPr>
          </a:p>
          <a:p>
            <a:pPr lvl="2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b="1" dirty="0" smtClean="0"/>
              <a:t>(</a:t>
            </a:r>
            <a:r>
              <a:rPr lang="en-GB" b="1" dirty="0" err="1" smtClean="0"/>
              <a:t>Mq</a:t>
            </a:r>
            <a:r>
              <a:rPr lang="en-GB" b="1" dirty="0" smtClean="0"/>
              <a:t> 6,8) </a:t>
            </a:r>
            <a:r>
              <a:rPr lang="pt-BR" b="1" dirty="0" smtClean="0"/>
              <a:t>Foi-te anunciado, ó homem, o que é bom, e o que Iahweh exige de ti: nada mais do que </a:t>
            </a:r>
            <a:r>
              <a:rPr lang="pt-BR" b="1" dirty="0" smtClean="0">
                <a:solidFill>
                  <a:srgbClr val="00FFFF"/>
                </a:solidFill>
              </a:rPr>
              <a:t>praticar o direito</a:t>
            </a:r>
            <a:r>
              <a:rPr lang="pt-BR" b="1" dirty="0" smtClean="0"/>
              <a:t>, </a:t>
            </a:r>
            <a:r>
              <a:rPr lang="pt-BR" b="1" dirty="0" smtClean="0">
                <a:solidFill>
                  <a:srgbClr val="00FFFF"/>
                </a:solidFill>
              </a:rPr>
              <a:t>gostar do amor </a:t>
            </a:r>
            <a:r>
              <a:rPr lang="pt-BR" b="1" dirty="0" smtClean="0"/>
              <a:t>e </a:t>
            </a:r>
            <a:r>
              <a:rPr lang="pt-BR" b="1" dirty="0" smtClean="0">
                <a:solidFill>
                  <a:srgbClr val="00FFFF"/>
                </a:solidFill>
              </a:rPr>
              <a:t>caminhar humildemente </a:t>
            </a:r>
            <a:r>
              <a:rPr lang="pt-BR" b="1" dirty="0" smtClean="0"/>
              <a:t>como teu Deus!</a:t>
            </a:r>
          </a:p>
          <a:p>
            <a:pPr lvl="1" algn="l">
              <a:lnSpc>
                <a:spcPct val="120000"/>
              </a:lnSpc>
            </a:pPr>
            <a:r>
              <a:rPr lang="en-GB" sz="2800" b="1" u="sng" dirty="0" err="1" smtClean="0"/>
              <a:t>Miquéias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responde</a:t>
            </a:r>
            <a:r>
              <a:rPr lang="en-GB" sz="2800" b="1" dirty="0" smtClean="0"/>
              <a:t>: </a:t>
            </a:r>
            <a:r>
              <a:rPr lang="en-GB" sz="2800" b="1" dirty="0" err="1" smtClean="0">
                <a:solidFill>
                  <a:srgbClr val="00FFFF"/>
                </a:solidFill>
              </a:rPr>
              <a:t>tr</a:t>
            </a:r>
            <a:r>
              <a:rPr lang="pt-BR" sz="2800" b="1" dirty="0" err="1" smtClean="0">
                <a:solidFill>
                  <a:srgbClr val="00FFFF"/>
                </a:solidFill>
              </a:rPr>
              <a:t>ês</a:t>
            </a:r>
            <a:r>
              <a:rPr lang="pt-BR" sz="2800" b="1" dirty="0" smtClean="0">
                <a:solidFill>
                  <a:srgbClr val="00FFFF"/>
                </a:solidFill>
              </a:rPr>
              <a:t> atitudes </a:t>
            </a:r>
            <a:r>
              <a:rPr lang="pt-BR" sz="2800" b="1" dirty="0" smtClean="0"/>
              <a:t>que são contrárias àquelas apresentas pelos poderosos e profetas ao longo do livro de </a:t>
            </a:r>
            <a:r>
              <a:rPr lang="pt-BR" sz="2800" b="1" dirty="0" err="1" smtClean="0"/>
              <a:t>Miqueias</a:t>
            </a:r>
            <a:r>
              <a:rPr lang="pt-BR" sz="2800" b="1" dirty="0" smtClean="0"/>
              <a:t>. </a:t>
            </a:r>
          </a:p>
          <a:p>
            <a:pPr lvl="1">
              <a:lnSpc>
                <a:spcPct val="120000"/>
              </a:lnSpc>
            </a:pPr>
            <a:endParaRPr lang="en-GB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6-7: Processo contra Israel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b="1" spc="-100" dirty="0" smtClean="0">
                <a:solidFill>
                  <a:srgbClr val="FF00FF"/>
                </a:solidFill>
              </a:rPr>
              <a:t>c) </a:t>
            </a:r>
            <a:r>
              <a:rPr lang="pt-BR" b="1" spc="-100" dirty="0" smtClean="0">
                <a:solidFill>
                  <a:srgbClr val="FF00FF"/>
                </a:solidFill>
              </a:rPr>
              <a:t>PROCESSO: sentença (6,9-16)</a:t>
            </a:r>
            <a:endParaRPr lang="pt-BR" sz="3200" b="1" cap="small" spc="-100" dirty="0" smtClean="0">
              <a:solidFill>
                <a:srgbClr val="FF00FF"/>
              </a:solidFill>
            </a:endParaRP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GB" b="1" dirty="0" smtClean="0"/>
              <a:t>(</a:t>
            </a:r>
            <a:r>
              <a:rPr lang="en-GB" b="1" dirty="0" err="1" smtClean="0"/>
              <a:t>Mq</a:t>
            </a:r>
            <a:r>
              <a:rPr lang="en-GB" b="1" dirty="0" smtClean="0"/>
              <a:t> 6,10-11) </a:t>
            </a:r>
            <a:r>
              <a:rPr lang="pt-BR" b="1" dirty="0" smtClean="0"/>
              <a:t>Posso eu suportar uma </a:t>
            </a:r>
            <a:r>
              <a:rPr lang="pt-BR" b="1" u="sng" dirty="0" smtClean="0"/>
              <a:t>medida falsa</a:t>
            </a:r>
            <a:r>
              <a:rPr lang="pt-BR" b="1" dirty="0" smtClean="0"/>
              <a:t> e um </a:t>
            </a:r>
            <a:r>
              <a:rPr lang="pt-BR" b="1" u="sng" dirty="0" err="1" smtClean="0"/>
              <a:t>efá</a:t>
            </a:r>
            <a:r>
              <a:rPr lang="pt-BR" b="1" u="sng" dirty="0" smtClean="0"/>
              <a:t> diminuído</a:t>
            </a:r>
            <a:r>
              <a:rPr lang="pt-BR" b="1" dirty="0" smtClean="0"/>
              <a:t>, abominável? Posso eu inocentar as </a:t>
            </a:r>
            <a:r>
              <a:rPr lang="pt-BR" b="1" u="sng" dirty="0" smtClean="0"/>
              <a:t>balanças falsas</a:t>
            </a:r>
            <a:r>
              <a:rPr lang="pt-BR" b="1" dirty="0" smtClean="0"/>
              <a:t> e uma </a:t>
            </a:r>
            <a:r>
              <a:rPr lang="pt-BR" b="1" u="sng" dirty="0" smtClean="0"/>
              <a:t>bolsa de pedras falsificadas</a:t>
            </a:r>
            <a:r>
              <a:rPr lang="pt-BR" b="1" dirty="0" smtClean="0"/>
              <a:t>?</a:t>
            </a:r>
          </a:p>
          <a:p>
            <a:pPr lvl="1">
              <a:lnSpc>
                <a:spcPct val="120000"/>
              </a:lnSpc>
            </a:pPr>
            <a:r>
              <a:rPr lang="en-GB" sz="2800" b="1" dirty="0" err="1" smtClean="0"/>
              <a:t>Demonstração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daquilo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que</a:t>
            </a:r>
            <a:r>
              <a:rPr lang="en-GB" sz="2800" b="1" dirty="0" smtClean="0"/>
              <a:t> era </a:t>
            </a:r>
            <a:r>
              <a:rPr lang="en-GB" sz="2800" b="1" dirty="0" err="1" smtClean="0"/>
              <a:t>escondido</a:t>
            </a:r>
            <a:r>
              <a:rPr lang="en-GB" sz="2800" b="1" dirty="0" smtClean="0"/>
              <a:t>.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GB" b="1" dirty="0" smtClean="0"/>
              <a:t>(</a:t>
            </a:r>
            <a:r>
              <a:rPr lang="en-GB" b="1" dirty="0" err="1" smtClean="0"/>
              <a:t>Mq</a:t>
            </a:r>
            <a:r>
              <a:rPr lang="en-GB" b="1" dirty="0" smtClean="0"/>
              <a:t> 6,14-15) </a:t>
            </a:r>
            <a:r>
              <a:rPr lang="pt-BR" b="1" dirty="0" smtClean="0"/>
              <a:t>Tu comerás, mas não te saciarás,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pt-BR" b="1" dirty="0" smtClean="0"/>
              <a:t>colocarás à parte, mas não poderás salvar;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pt-BR" b="1" dirty="0" smtClean="0"/>
              <a:t>e o que salvares, eu entregarei à espada.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pt-BR" b="1" dirty="0" smtClean="0"/>
              <a:t>Tu semearás, mas não poderás colher,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pt-BR" b="1" dirty="0" smtClean="0"/>
              <a:t>pisarás a azeitona, mas não te ungirás com o óleo,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pt-BR" b="1" dirty="0" smtClean="0"/>
              <a:t>o mosto, mas não beberás o vinho.</a:t>
            </a:r>
            <a:endParaRPr lang="en-GB" b="1" dirty="0" smtClean="0"/>
          </a:p>
          <a:p>
            <a:pPr lvl="1">
              <a:lnSpc>
                <a:spcPct val="120000"/>
              </a:lnSpc>
            </a:pPr>
            <a:r>
              <a:rPr lang="en-GB" sz="2800" b="1" dirty="0" err="1" smtClean="0"/>
              <a:t>Invasão</a:t>
            </a:r>
            <a:r>
              <a:rPr lang="en-GB" sz="2800" b="1" dirty="0" smtClean="0"/>
              <a:t> dos </a:t>
            </a:r>
            <a:r>
              <a:rPr lang="en-GB" sz="2800" b="1" dirty="0" err="1" smtClean="0"/>
              <a:t>babilônicos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destruirá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tudo</a:t>
            </a:r>
            <a:r>
              <a:rPr lang="en-GB" sz="2800" b="1" dirty="0" smtClean="0"/>
              <a:t>!</a:t>
            </a:r>
          </a:p>
          <a:p>
            <a:pPr lvl="1">
              <a:lnSpc>
                <a:spcPct val="120000"/>
              </a:lnSpc>
            </a:pPr>
            <a:endParaRPr lang="en-GB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endParaRPr lang="pt-BR" sz="3200" b="1" dirty="0" smtClean="0"/>
          </a:p>
          <a:p>
            <a:pPr>
              <a:lnSpc>
                <a:spcPct val="120000"/>
              </a:lnSpc>
            </a:pPr>
            <a:r>
              <a:rPr lang="pt-BR" sz="3200" b="1" dirty="0" smtClean="0"/>
              <a:t>Estrutura do livro</a:t>
            </a:r>
          </a:p>
          <a:p>
            <a:pPr lvl="1">
              <a:lnSpc>
                <a:spcPct val="120000"/>
              </a:lnSpc>
            </a:pPr>
            <a:r>
              <a:rPr lang="pt-BR" sz="2800" b="1" dirty="0" smtClean="0">
                <a:solidFill>
                  <a:srgbClr val="FFFF00"/>
                </a:solidFill>
              </a:rPr>
              <a:t>1,2 – 3,12 	Ameaças</a:t>
            </a:r>
          </a:p>
          <a:p>
            <a:pPr lvl="1">
              <a:lnSpc>
                <a:spcPct val="120000"/>
              </a:lnSpc>
            </a:pPr>
            <a:r>
              <a:rPr lang="pt-BR" sz="2800" b="1" dirty="0" smtClean="0"/>
              <a:t>4,1 – 5,14 	Promessas</a:t>
            </a:r>
          </a:p>
          <a:p>
            <a:pPr lvl="1">
              <a:lnSpc>
                <a:spcPct val="120000"/>
              </a:lnSpc>
              <a:buNone/>
            </a:pPr>
            <a:r>
              <a:rPr lang="pt-BR" sz="2800" b="1" dirty="0" smtClean="0"/>
              <a:t>----------------</a:t>
            </a:r>
          </a:p>
          <a:p>
            <a:pPr lvl="1">
              <a:lnSpc>
                <a:spcPct val="120000"/>
              </a:lnSpc>
            </a:pPr>
            <a:r>
              <a:rPr lang="pt-BR" sz="2800" b="1" dirty="0" smtClean="0">
                <a:solidFill>
                  <a:srgbClr val="FFFF00"/>
                </a:solidFill>
              </a:rPr>
              <a:t>6,1 – 7,7 	Ameaças</a:t>
            </a:r>
          </a:p>
          <a:p>
            <a:pPr lvl="1">
              <a:lnSpc>
                <a:spcPct val="120000"/>
              </a:lnSpc>
            </a:pPr>
            <a:r>
              <a:rPr lang="pt-BR" sz="2800" b="1" dirty="0" smtClean="0"/>
              <a:t>7,8-20		Promessas</a:t>
            </a:r>
            <a:endParaRPr lang="pt-BR" b="1" dirty="0" smtClean="0"/>
          </a:p>
        </p:txBody>
      </p:sp>
      <p:sp>
        <p:nvSpPr>
          <p:cNvPr id="4" name="Seta em curva para a esquerda 3"/>
          <p:cNvSpPr/>
          <p:nvPr/>
        </p:nvSpPr>
        <p:spPr>
          <a:xfrm>
            <a:off x="5072066" y="3000372"/>
            <a:ext cx="428628" cy="714380"/>
          </a:xfrm>
          <a:prstGeom prst="curvedLeftArrow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5" name="Seta em curva para a esquerda 4"/>
          <p:cNvSpPr/>
          <p:nvPr/>
        </p:nvSpPr>
        <p:spPr>
          <a:xfrm>
            <a:off x="5072066" y="4786322"/>
            <a:ext cx="428628" cy="714380"/>
          </a:xfrm>
          <a:prstGeom prst="curvedLeftArrow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Mq 6-7: Processo contra Israel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b="1" spc="-100" dirty="0" smtClean="0">
                <a:solidFill>
                  <a:srgbClr val="FF00FF"/>
                </a:solidFill>
              </a:rPr>
              <a:t>d) </a:t>
            </a:r>
            <a:r>
              <a:rPr lang="pt-BR" b="1" spc="-100" dirty="0" smtClean="0">
                <a:solidFill>
                  <a:srgbClr val="FF00FF"/>
                </a:solidFill>
              </a:rPr>
              <a:t>PROCESSO: resultados (7,1-7)</a:t>
            </a:r>
            <a:endParaRPr lang="pt-BR" sz="3200" b="1" cap="small" spc="-100" dirty="0" smtClean="0">
              <a:solidFill>
                <a:srgbClr val="FF00FF"/>
              </a:solidFill>
            </a:endParaRPr>
          </a:p>
          <a:p>
            <a:pPr lvl="2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b="1" dirty="0" smtClean="0"/>
              <a:t>(</a:t>
            </a:r>
            <a:r>
              <a:rPr lang="en-GB" b="1" dirty="0" err="1" smtClean="0"/>
              <a:t>Mq</a:t>
            </a:r>
            <a:r>
              <a:rPr lang="en-GB" b="1" dirty="0" smtClean="0"/>
              <a:t> 7,5-6) </a:t>
            </a:r>
            <a:r>
              <a:rPr lang="pt-BR" b="1" dirty="0" smtClean="0"/>
              <a:t>Não confieis no </a:t>
            </a:r>
            <a:r>
              <a:rPr lang="pt-BR" b="1" dirty="0" smtClean="0">
                <a:solidFill>
                  <a:srgbClr val="00FFFF"/>
                </a:solidFill>
              </a:rPr>
              <a:t>próximo</a:t>
            </a:r>
            <a:r>
              <a:rPr lang="pt-BR" b="1" dirty="0" smtClean="0"/>
              <a:t>, não ponhais a vossa confiança em um </a:t>
            </a:r>
            <a:r>
              <a:rPr lang="pt-BR" b="1" dirty="0" smtClean="0">
                <a:solidFill>
                  <a:srgbClr val="00FFFF"/>
                </a:solidFill>
              </a:rPr>
              <a:t>amigo</a:t>
            </a:r>
            <a:r>
              <a:rPr lang="pt-BR" b="1" dirty="0" smtClean="0"/>
              <a:t>; diante daquela que dorme em teu seio, guarda-te de abrir a tua boca. Porque o </a:t>
            </a:r>
            <a:r>
              <a:rPr lang="pt-BR" b="1" dirty="0" smtClean="0">
                <a:solidFill>
                  <a:srgbClr val="00FF00"/>
                </a:solidFill>
              </a:rPr>
              <a:t>filho</a:t>
            </a:r>
            <a:r>
              <a:rPr lang="pt-BR" b="1" dirty="0" smtClean="0"/>
              <a:t> insulta o </a:t>
            </a:r>
            <a:r>
              <a:rPr lang="pt-BR" b="1" dirty="0" smtClean="0">
                <a:solidFill>
                  <a:srgbClr val="00FF00"/>
                </a:solidFill>
              </a:rPr>
              <a:t>pai</a:t>
            </a:r>
            <a:r>
              <a:rPr lang="pt-BR" b="1" dirty="0" smtClean="0"/>
              <a:t>, a </a:t>
            </a:r>
            <a:r>
              <a:rPr lang="pt-BR" b="1" dirty="0" smtClean="0">
                <a:solidFill>
                  <a:srgbClr val="00FF00"/>
                </a:solidFill>
              </a:rPr>
              <a:t>filha</a:t>
            </a:r>
            <a:r>
              <a:rPr lang="pt-BR" b="1" dirty="0" smtClean="0"/>
              <a:t> levanta-se contra a sua </a:t>
            </a:r>
            <a:r>
              <a:rPr lang="pt-BR" b="1" dirty="0" smtClean="0">
                <a:solidFill>
                  <a:srgbClr val="00FF00"/>
                </a:solidFill>
              </a:rPr>
              <a:t>mãe</a:t>
            </a:r>
            <a:r>
              <a:rPr lang="pt-BR" b="1" dirty="0" smtClean="0"/>
              <a:t>, a </a:t>
            </a:r>
            <a:r>
              <a:rPr lang="pt-BR" b="1" dirty="0" smtClean="0">
                <a:solidFill>
                  <a:srgbClr val="00FF00"/>
                </a:solidFill>
              </a:rPr>
              <a:t>nora</a:t>
            </a:r>
            <a:r>
              <a:rPr lang="pt-BR" b="1" dirty="0" smtClean="0"/>
              <a:t> contra a sua </a:t>
            </a:r>
            <a:r>
              <a:rPr lang="pt-BR" b="1" dirty="0" smtClean="0">
                <a:solidFill>
                  <a:srgbClr val="00FF00"/>
                </a:solidFill>
              </a:rPr>
              <a:t>sogra</a:t>
            </a:r>
            <a:r>
              <a:rPr lang="pt-BR" b="1" dirty="0" smtClean="0"/>
              <a:t>, os inimigos do homem são as pessoas de sua casa.</a:t>
            </a:r>
          </a:p>
          <a:p>
            <a:pPr lvl="1">
              <a:lnSpc>
                <a:spcPct val="120000"/>
              </a:lnSpc>
            </a:pPr>
            <a:r>
              <a:rPr lang="pt-BR" sz="2800" b="1" dirty="0" smtClean="0"/>
              <a:t>MIQUÉIAS toma a palavra: mostra a dor de Deus diante de toda a injustiça que começa nas adulterações e termina nas relações </a:t>
            </a:r>
            <a:r>
              <a:rPr lang="pt-BR" sz="2800" b="1" dirty="0" smtClean="0">
                <a:solidFill>
                  <a:srgbClr val="00FF00"/>
                </a:solidFill>
              </a:rPr>
              <a:t>familiares</a:t>
            </a:r>
            <a:r>
              <a:rPr lang="pt-BR" sz="2800" b="1" dirty="0" smtClean="0"/>
              <a:t> e de </a:t>
            </a:r>
            <a:r>
              <a:rPr lang="pt-BR" sz="2800" b="1" dirty="0" smtClean="0">
                <a:solidFill>
                  <a:srgbClr val="00FFFF"/>
                </a:solidFill>
              </a:rPr>
              <a:t>amizade</a:t>
            </a:r>
            <a:r>
              <a:rPr lang="pt-BR" sz="2800" b="1" dirty="0" smtClean="0"/>
              <a:t> mais próximas.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Mq 6-7: Processo contra Israel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b="1" spc="-100" dirty="0" smtClean="0">
                <a:solidFill>
                  <a:srgbClr val="FF00FF"/>
                </a:solidFill>
              </a:rPr>
              <a:t>d) </a:t>
            </a:r>
            <a:r>
              <a:rPr lang="pt-BR" b="1" spc="-100" dirty="0" smtClean="0">
                <a:solidFill>
                  <a:srgbClr val="FF00FF"/>
                </a:solidFill>
              </a:rPr>
              <a:t>PROCESSO: resultados (7,1-7)</a:t>
            </a:r>
            <a:endParaRPr lang="pt-BR" sz="3200" b="1" cap="small" spc="-100" dirty="0" smtClean="0">
              <a:solidFill>
                <a:srgbClr val="FF00FF"/>
              </a:solidFill>
            </a:endParaRPr>
          </a:p>
          <a:p>
            <a:pPr lvl="2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b="1" dirty="0" smtClean="0"/>
              <a:t>(Mt 10,34-36) </a:t>
            </a:r>
            <a:r>
              <a:rPr lang="pt-BR" b="1" dirty="0" smtClean="0"/>
              <a:t>Não penseis que vim trazer paz à terra. 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b="1" dirty="0" smtClean="0"/>
              <a:t>Não vim trazer paz, mas espada. 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b="1" dirty="0" smtClean="0"/>
              <a:t>Com efeito, vim contrapor o </a:t>
            </a:r>
            <a:r>
              <a:rPr lang="pt-BR" b="1" dirty="0" smtClean="0">
                <a:solidFill>
                  <a:srgbClr val="66FF33"/>
                </a:solidFill>
              </a:rPr>
              <a:t>homem</a:t>
            </a:r>
            <a:r>
              <a:rPr lang="pt-BR" b="1" dirty="0" smtClean="0"/>
              <a:t> ao seu </a:t>
            </a:r>
            <a:r>
              <a:rPr lang="pt-BR" b="1" dirty="0" smtClean="0">
                <a:solidFill>
                  <a:srgbClr val="66FF33"/>
                </a:solidFill>
              </a:rPr>
              <a:t>pai</a:t>
            </a:r>
            <a:r>
              <a:rPr lang="pt-BR" b="1" dirty="0" smtClean="0"/>
              <a:t>, a </a:t>
            </a:r>
            <a:r>
              <a:rPr lang="pt-BR" b="1" dirty="0" smtClean="0">
                <a:solidFill>
                  <a:srgbClr val="66FF33"/>
                </a:solidFill>
              </a:rPr>
              <a:t>filha</a:t>
            </a:r>
            <a:r>
              <a:rPr lang="pt-BR" b="1" dirty="0" smtClean="0"/>
              <a:t> à sua </a:t>
            </a:r>
            <a:r>
              <a:rPr lang="pt-BR" b="1" dirty="0" smtClean="0">
                <a:solidFill>
                  <a:srgbClr val="66FF33"/>
                </a:solidFill>
              </a:rPr>
              <a:t>mãe 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b="1" dirty="0" smtClean="0"/>
              <a:t>e a </a:t>
            </a:r>
            <a:r>
              <a:rPr lang="pt-BR" b="1" dirty="0" smtClean="0">
                <a:solidFill>
                  <a:srgbClr val="66FF33"/>
                </a:solidFill>
              </a:rPr>
              <a:t>nora</a:t>
            </a:r>
            <a:r>
              <a:rPr lang="pt-BR" b="1" dirty="0" smtClean="0"/>
              <a:t> à sua </a:t>
            </a:r>
            <a:r>
              <a:rPr lang="pt-BR" b="1" dirty="0" smtClean="0">
                <a:solidFill>
                  <a:srgbClr val="66FF33"/>
                </a:solidFill>
              </a:rPr>
              <a:t>sogra</a:t>
            </a:r>
            <a:r>
              <a:rPr lang="pt-BR" b="1" dirty="0" smtClean="0"/>
              <a:t>. 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b="1" dirty="0" smtClean="0"/>
              <a:t>Em suma: os inimigos do homem serão os seus próprios familiares.</a:t>
            </a:r>
          </a:p>
          <a:p>
            <a:pPr lvl="1">
              <a:lnSpc>
                <a:spcPct val="120000"/>
              </a:lnSpc>
            </a:pPr>
            <a:r>
              <a:rPr lang="pt-BR" sz="2800" b="1" dirty="0" smtClean="0"/>
              <a:t>Miquéias se lamenta das dificuldades familiares.</a:t>
            </a:r>
          </a:p>
          <a:p>
            <a:pPr lvl="1">
              <a:lnSpc>
                <a:spcPct val="120000"/>
              </a:lnSpc>
            </a:pPr>
            <a:r>
              <a:rPr lang="pt-BR" sz="2800" b="1" dirty="0" smtClean="0"/>
              <a:t>Jesus utiliza essa citação no discurso que prepara os discípulos para a missão.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Mq 6-7: Processo contra Israel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b="1" spc="-100" dirty="0" smtClean="0">
                <a:solidFill>
                  <a:srgbClr val="FF00FF"/>
                </a:solidFill>
              </a:rPr>
              <a:t>d) </a:t>
            </a:r>
            <a:r>
              <a:rPr lang="pt-BR" b="1" spc="-100" dirty="0" smtClean="0">
                <a:solidFill>
                  <a:srgbClr val="FF00FF"/>
                </a:solidFill>
              </a:rPr>
              <a:t>PROCESSO: resultados (7,1-7)</a:t>
            </a:r>
            <a:endParaRPr lang="pt-BR" sz="3200" b="1" cap="small" spc="-100" dirty="0" smtClean="0">
              <a:solidFill>
                <a:srgbClr val="FF00FF"/>
              </a:solidFill>
            </a:endParaRPr>
          </a:p>
          <a:p>
            <a:pPr lvl="2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b="1" dirty="0" smtClean="0"/>
              <a:t>(</a:t>
            </a:r>
            <a:r>
              <a:rPr lang="en-GB" b="1" dirty="0" err="1" smtClean="0"/>
              <a:t>Mq</a:t>
            </a:r>
            <a:r>
              <a:rPr lang="en-GB" b="1" dirty="0" smtClean="0"/>
              <a:t> 7,7) </a:t>
            </a:r>
            <a:r>
              <a:rPr lang="pt-BR" b="1" dirty="0" smtClean="0"/>
              <a:t>Mas eu </a:t>
            </a:r>
            <a:r>
              <a:rPr lang="pt-BR" b="1" dirty="0" smtClean="0">
                <a:solidFill>
                  <a:srgbClr val="00FFFF"/>
                </a:solidFill>
              </a:rPr>
              <a:t>olho confiante </a:t>
            </a:r>
            <a:r>
              <a:rPr lang="pt-BR" b="1" dirty="0" smtClean="0"/>
              <a:t>para Iahweh, 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b="1" dirty="0" smtClean="0"/>
              <a:t>espero no Deus meu </a:t>
            </a:r>
            <a:r>
              <a:rPr lang="pt-BR" b="1" dirty="0" smtClean="0">
                <a:solidFill>
                  <a:srgbClr val="66FF33"/>
                </a:solidFill>
              </a:rPr>
              <a:t>Salvador</a:t>
            </a:r>
            <a:r>
              <a:rPr lang="pt-BR" b="1" dirty="0" smtClean="0"/>
              <a:t>, meu Deus me </a:t>
            </a:r>
            <a:r>
              <a:rPr lang="pt-BR" b="1" dirty="0" smtClean="0">
                <a:solidFill>
                  <a:srgbClr val="FF0000"/>
                </a:solidFill>
              </a:rPr>
              <a:t>ouvirá</a:t>
            </a:r>
            <a:r>
              <a:rPr lang="pt-BR" b="1" dirty="0" smtClean="0"/>
              <a:t>.</a:t>
            </a:r>
          </a:p>
          <a:p>
            <a:pPr lvl="1">
              <a:lnSpc>
                <a:spcPct val="120000"/>
              </a:lnSpc>
            </a:pPr>
            <a:r>
              <a:rPr lang="pt-BR" sz="2800" b="1" dirty="0" smtClean="0"/>
              <a:t>MIQUÉIAS termina o </a:t>
            </a:r>
            <a:r>
              <a:rPr lang="pt-BR" sz="2800" b="1" dirty="0" err="1" smtClean="0"/>
              <a:t>riv</a:t>
            </a:r>
            <a:r>
              <a:rPr lang="pt-BR" sz="2800" b="1" dirty="0" smtClean="0"/>
              <a:t> (processo) com um olhar de esperança com a </a:t>
            </a:r>
            <a:r>
              <a:rPr lang="pt-BR" sz="2800" b="1" dirty="0" smtClean="0">
                <a:solidFill>
                  <a:srgbClr val="00FFFF"/>
                </a:solidFill>
              </a:rPr>
              <a:t>sentinela</a:t>
            </a:r>
            <a:r>
              <a:rPr lang="pt-BR" sz="2800" b="1" dirty="0" smtClean="0"/>
              <a:t> que vigia.</a:t>
            </a:r>
          </a:p>
          <a:p>
            <a:pPr lvl="1">
              <a:lnSpc>
                <a:spcPct val="120000"/>
              </a:lnSpc>
            </a:pPr>
            <a:r>
              <a:rPr lang="pt-BR" sz="2800" b="1" dirty="0" smtClean="0"/>
              <a:t>Deus recebe o título de </a:t>
            </a:r>
            <a:r>
              <a:rPr lang="pt-BR" sz="2800" b="1" dirty="0" smtClean="0">
                <a:solidFill>
                  <a:srgbClr val="66FF33"/>
                </a:solidFill>
              </a:rPr>
              <a:t>salvador/libertador</a:t>
            </a:r>
            <a:r>
              <a:rPr lang="pt-BR" sz="2800" b="1" dirty="0" smtClean="0"/>
              <a:t>.</a:t>
            </a:r>
          </a:p>
          <a:p>
            <a:pPr lvl="1">
              <a:lnSpc>
                <a:spcPct val="120000"/>
              </a:lnSpc>
            </a:pPr>
            <a:endParaRPr lang="pt-BR" sz="2800" b="1" dirty="0" smtClean="0"/>
          </a:p>
          <a:p>
            <a:pPr lvl="1">
              <a:lnSpc>
                <a:spcPct val="120000"/>
              </a:lnSpc>
            </a:pPr>
            <a:r>
              <a:rPr lang="pt-BR" sz="2800" b="1" dirty="0" smtClean="0"/>
              <a:t>Início Deus disse: “</a:t>
            </a:r>
            <a:r>
              <a:rPr lang="pt-BR" sz="2800" b="1" dirty="0" smtClean="0">
                <a:solidFill>
                  <a:srgbClr val="FF0000"/>
                </a:solidFill>
              </a:rPr>
              <a:t>ouvi</a:t>
            </a:r>
            <a:r>
              <a:rPr lang="pt-BR" sz="2800" b="1" dirty="0" smtClean="0"/>
              <a:t>”,</a:t>
            </a:r>
          </a:p>
          <a:p>
            <a:pPr lvl="1">
              <a:lnSpc>
                <a:spcPct val="120000"/>
              </a:lnSpc>
            </a:pPr>
            <a:r>
              <a:rPr lang="pt-BR" sz="2800" b="1" dirty="0" smtClean="0"/>
              <a:t>Fim Miquéias pede: “</a:t>
            </a:r>
            <a:r>
              <a:rPr lang="pt-BR" sz="2800" b="1" dirty="0" smtClean="0">
                <a:solidFill>
                  <a:srgbClr val="FF0000"/>
                </a:solidFill>
              </a:rPr>
              <a:t>ouvirá</a:t>
            </a:r>
            <a:r>
              <a:rPr lang="pt-BR" sz="2800" b="1" dirty="0" smtClean="0"/>
              <a:t>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6-7: Processo contra Israel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Testemunhas.</a:t>
            </a:r>
          </a:p>
          <a:p>
            <a:r>
              <a:rPr lang="pt-BR" b="1" dirty="0" smtClean="0"/>
              <a:t>Liturgia inútil.</a:t>
            </a:r>
          </a:p>
          <a:p>
            <a:r>
              <a:rPr lang="pt-BR" b="1" dirty="0" smtClean="0"/>
              <a:t>Sentença.</a:t>
            </a:r>
          </a:p>
          <a:p>
            <a:r>
              <a:rPr lang="pt-BR" b="1" dirty="0" smtClean="0"/>
              <a:t>Resultados.</a:t>
            </a:r>
          </a:p>
        </p:txBody>
      </p:sp>
      <p:pic>
        <p:nvPicPr>
          <p:cNvPr id="59394" name="Picture 2" descr="Resultado de imagem para castigo divin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b="8396"/>
          <a:stretch>
            <a:fillRect/>
          </a:stretch>
        </p:blipFill>
        <p:spPr bwMode="auto">
          <a:xfrm flipH="1">
            <a:off x="5286380" y="3357562"/>
            <a:ext cx="3786214" cy="3429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RECAPITULANDO...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</a:pPr>
            <a:r>
              <a:rPr lang="pt-BR" sz="3200" b="1" dirty="0" err="1" smtClean="0">
                <a:solidFill>
                  <a:srgbClr val="00FF00"/>
                </a:solidFill>
              </a:rPr>
              <a:t>Mq</a:t>
            </a:r>
            <a:r>
              <a:rPr lang="pt-BR" sz="3200" b="1" dirty="0" smtClean="0">
                <a:solidFill>
                  <a:srgbClr val="00FF00"/>
                </a:solidFill>
              </a:rPr>
              <a:t> 1 – </a:t>
            </a:r>
            <a:r>
              <a:rPr lang="pt-BR" sz="3200" b="1" dirty="0" err="1" smtClean="0">
                <a:solidFill>
                  <a:srgbClr val="00FF00"/>
                </a:solidFill>
              </a:rPr>
              <a:t>Teofania</a:t>
            </a:r>
            <a:r>
              <a:rPr lang="pt-BR" sz="3200" b="1" dirty="0" smtClean="0">
                <a:solidFill>
                  <a:srgbClr val="00FF00"/>
                </a:solidFill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pt-BR" sz="3200" b="1" dirty="0" smtClean="0"/>
              <a:t>Juízo contra Samaria</a:t>
            </a:r>
          </a:p>
          <a:p>
            <a:pPr lvl="1">
              <a:lnSpc>
                <a:spcPct val="120000"/>
              </a:lnSpc>
              <a:buNone/>
            </a:pPr>
            <a:r>
              <a:rPr lang="pt-BR" sz="2800" b="1" dirty="0" smtClean="0"/>
              <a:t>			</a:t>
            </a:r>
            <a:r>
              <a:rPr lang="pt-BR" sz="2800" b="1" dirty="0" smtClean="0">
                <a:solidFill>
                  <a:srgbClr val="FF6600"/>
                </a:solidFill>
              </a:rPr>
              <a:t>Deus sai do Templo</a:t>
            </a:r>
          </a:p>
          <a:p>
            <a:pPr>
              <a:lnSpc>
                <a:spcPct val="120000"/>
              </a:lnSpc>
            </a:pPr>
            <a:r>
              <a:rPr lang="pt-BR" sz="3200" b="1" dirty="0" smtClean="0"/>
              <a:t>Lamentação sobre as cidades</a:t>
            </a:r>
          </a:p>
          <a:p>
            <a:pPr lvl="1">
              <a:lnSpc>
                <a:spcPct val="120000"/>
              </a:lnSpc>
              <a:buNone/>
            </a:pPr>
            <a:r>
              <a:rPr lang="pt-BR" sz="2800" b="1" dirty="0" smtClean="0"/>
              <a:t>			 </a:t>
            </a:r>
            <a:r>
              <a:rPr lang="pt-BR" sz="2800" b="1" dirty="0" smtClean="0">
                <a:solidFill>
                  <a:srgbClr val="FF6600"/>
                </a:solidFill>
              </a:rPr>
              <a:t>castigo e luto final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RECAPITULANDO...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</a:pPr>
            <a:r>
              <a:rPr lang="pt-BR" sz="3200" b="1" dirty="0" err="1" smtClean="0">
                <a:solidFill>
                  <a:srgbClr val="00FF00"/>
                </a:solidFill>
              </a:rPr>
              <a:t>Mq</a:t>
            </a:r>
            <a:r>
              <a:rPr lang="pt-BR" sz="3200" b="1" dirty="0" smtClean="0">
                <a:solidFill>
                  <a:srgbClr val="00FF00"/>
                </a:solidFill>
              </a:rPr>
              <a:t> 2-3 – Crítica aos grupos (2x)</a:t>
            </a:r>
          </a:p>
          <a:p>
            <a:pPr>
              <a:lnSpc>
                <a:spcPct val="120000"/>
              </a:lnSpc>
            </a:pPr>
            <a:r>
              <a:rPr lang="pt-BR" sz="3200" b="1" dirty="0" smtClean="0"/>
              <a:t>Poderosos</a:t>
            </a:r>
          </a:p>
          <a:p>
            <a:pPr lvl="1">
              <a:lnSpc>
                <a:spcPct val="120000"/>
              </a:lnSpc>
              <a:buNone/>
            </a:pPr>
            <a:r>
              <a:rPr lang="pt-BR" sz="2800" b="1" dirty="0" smtClean="0"/>
              <a:t>			</a:t>
            </a:r>
            <a:r>
              <a:rPr lang="pt-BR" sz="2800" b="1" dirty="0" smtClean="0">
                <a:solidFill>
                  <a:srgbClr val="FF6600"/>
                </a:solidFill>
              </a:rPr>
              <a:t>Injustiça social, planejar crimes</a:t>
            </a:r>
          </a:p>
          <a:p>
            <a:pPr>
              <a:lnSpc>
                <a:spcPct val="120000"/>
              </a:lnSpc>
            </a:pPr>
            <a:r>
              <a:rPr lang="pt-BR" sz="3200" b="1" dirty="0" smtClean="0"/>
              <a:t>Falsos profetas</a:t>
            </a:r>
          </a:p>
          <a:p>
            <a:pPr lvl="1">
              <a:lnSpc>
                <a:spcPct val="120000"/>
              </a:lnSpc>
              <a:buNone/>
            </a:pPr>
            <a:r>
              <a:rPr lang="pt-BR" sz="2800" b="1" dirty="0" smtClean="0"/>
              <a:t>			 </a:t>
            </a:r>
            <a:r>
              <a:rPr lang="pt-BR" sz="2800" b="1" dirty="0" smtClean="0">
                <a:solidFill>
                  <a:srgbClr val="FF6600"/>
                </a:solidFill>
              </a:rPr>
              <a:t>Exploração da fé, falar o conveniente</a:t>
            </a:r>
          </a:p>
          <a:p>
            <a:pPr>
              <a:lnSpc>
                <a:spcPct val="120000"/>
              </a:lnSpc>
            </a:pPr>
            <a:r>
              <a:rPr lang="pt-BR" sz="3200" b="1" dirty="0" smtClean="0"/>
              <a:t>Profecia</a:t>
            </a:r>
          </a:p>
          <a:p>
            <a:pPr lvl="1">
              <a:lnSpc>
                <a:spcPct val="120000"/>
              </a:lnSpc>
              <a:buNone/>
            </a:pPr>
            <a:r>
              <a:rPr lang="pt-BR" sz="2800" b="1" dirty="0" smtClean="0"/>
              <a:t>			 </a:t>
            </a:r>
            <a:r>
              <a:rPr lang="pt-BR" sz="2800" b="1" dirty="0" smtClean="0">
                <a:solidFill>
                  <a:srgbClr val="FF6600"/>
                </a:solidFill>
              </a:rPr>
              <a:t>atualização feita pelos discípulos</a:t>
            </a:r>
          </a:p>
          <a:p>
            <a:pPr lvl="1">
              <a:lnSpc>
                <a:spcPct val="120000"/>
              </a:lnSpc>
              <a:buNone/>
            </a:pPr>
            <a:r>
              <a:rPr lang="pt-BR" sz="2800" b="1" dirty="0" smtClean="0">
                <a:solidFill>
                  <a:srgbClr val="FF66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RECAPITULANDO...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</a:pPr>
            <a:r>
              <a:rPr lang="pt-BR" sz="3200" b="1" dirty="0" err="1" smtClean="0">
                <a:solidFill>
                  <a:srgbClr val="00FF00"/>
                </a:solidFill>
              </a:rPr>
              <a:t>Mq</a:t>
            </a:r>
            <a:r>
              <a:rPr lang="pt-BR" sz="3200" b="1" dirty="0" smtClean="0">
                <a:solidFill>
                  <a:srgbClr val="00FF00"/>
                </a:solidFill>
              </a:rPr>
              <a:t> 6-7 – Processo contra Israel</a:t>
            </a:r>
          </a:p>
          <a:p>
            <a:pPr>
              <a:lnSpc>
                <a:spcPct val="120000"/>
              </a:lnSpc>
            </a:pPr>
            <a:r>
              <a:rPr lang="pt-BR" sz="3200" b="1" dirty="0" smtClean="0"/>
              <a:t>Testemunhas</a:t>
            </a:r>
          </a:p>
          <a:p>
            <a:pPr>
              <a:lnSpc>
                <a:spcPct val="120000"/>
              </a:lnSpc>
            </a:pPr>
            <a:r>
              <a:rPr lang="pt-BR" sz="3200" b="1" dirty="0" smtClean="0"/>
              <a:t>Liturgia inútil</a:t>
            </a:r>
          </a:p>
          <a:p>
            <a:pPr>
              <a:lnSpc>
                <a:spcPct val="120000"/>
              </a:lnSpc>
            </a:pPr>
            <a:r>
              <a:rPr lang="pt-BR" sz="3200" b="1" dirty="0" smtClean="0"/>
              <a:t>Sentenças </a:t>
            </a:r>
          </a:p>
          <a:p>
            <a:pPr>
              <a:lnSpc>
                <a:spcPct val="120000"/>
              </a:lnSpc>
            </a:pPr>
            <a:r>
              <a:rPr lang="pt-BR" sz="3200" b="1" dirty="0" smtClean="0"/>
              <a:t>Resultado </a:t>
            </a:r>
          </a:p>
          <a:p>
            <a:pPr>
              <a:lnSpc>
                <a:spcPct val="120000"/>
              </a:lnSpc>
            </a:pPr>
            <a:endParaRPr lang="pt-BR" sz="2800" b="1" dirty="0" smtClean="0">
              <a:solidFill>
                <a:srgbClr val="FF6600"/>
              </a:solidFill>
            </a:endParaRPr>
          </a:p>
          <a:p>
            <a:pPr lvl="1">
              <a:lnSpc>
                <a:spcPct val="120000"/>
              </a:lnSpc>
              <a:buNone/>
            </a:pPr>
            <a:r>
              <a:rPr lang="pt-BR" sz="2800" b="1" dirty="0" smtClean="0">
                <a:solidFill>
                  <a:srgbClr val="FF66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32" y="142852"/>
            <a:ext cx="9144032" cy="671514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None/>
            </a:pPr>
            <a:r>
              <a:rPr lang="pt-BR" sz="3200" b="1" dirty="0" smtClean="0">
                <a:solidFill>
                  <a:srgbClr val="00FF00"/>
                </a:solidFill>
              </a:rPr>
              <a:t>PRÓXIMO ENCONTRO </a:t>
            </a:r>
            <a:r>
              <a:rPr lang="pt-BR" sz="3200" b="1" dirty="0" smtClean="0"/>
              <a:t>24/11 (quinta) às 20h</a:t>
            </a:r>
          </a:p>
          <a:p>
            <a:pPr>
              <a:lnSpc>
                <a:spcPct val="120000"/>
              </a:lnSpc>
              <a:buNone/>
            </a:pPr>
            <a:endParaRPr lang="pt-BR" sz="3200" b="1" dirty="0" smtClean="0"/>
          </a:p>
          <a:p>
            <a:pPr>
              <a:lnSpc>
                <a:spcPct val="120000"/>
              </a:lnSpc>
              <a:buNone/>
            </a:pPr>
            <a:r>
              <a:rPr lang="pt-BR" sz="3200" b="1" dirty="0" smtClean="0">
                <a:solidFill>
                  <a:srgbClr val="00FFFF"/>
                </a:solidFill>
              </a:rPr>
              <a:t>1) Ler: </a:t>
            </a:r>
          </a:p>
          <a:p>
            <a:pPr>
              <a:lnSpc>
                <a:spcPct val="120000"/>
              </a:lnSpc>
              <a:buNone/>
            </a:pPr>
            <a:r>
              <a:rPr lang="pt-BR" sz="3200" b="1" dirty="0" smtClean="0">
                <a:solidFill>
                  <a:srgbClr val="FF6600"/>
                </a:solidFill>
              </a:rPr>
              <a:t>		</a:t>
            </a:r>
            <a:r>
              <a:rPr lang="pt-BR" sz="3200" b="1" dirty="0" err="1" smtClean="0">
                <a:solidFill>
                  <a:srgbClr val="FF6600"/>
                </a:solidFill>
              </a:rPr>
              <a:t>Mq</a:t>
            </a:r>
            <a:r>
              <a:rPr lang="pt-BR" sz="3200" b="1" dirty="0" smtClean="0">
                <a:solidFill>
                  <a:srgbClr val="FF6600"/>
                </a:solidFill>
              </a:rPr>
              <a:t> 4–5.7</a:t>
            </a:r>
          </a:p>
          <a:p>
            <a:pPr>
              <a:spcBef>
                <a:spcPts val="0"/>
              </a:spcBef>
              <a:buNone/>
            </a:pPr>
            <a:r>
              <a:rPr lang="pt-BR" sz="3200" b="1" dirty="0" smtClean="0">
                <a:solidFill>
                  <a:srgbClr val="FFFF00"/>
                </a:solidFill>
              </a:rPr>
              <a:t>		</a:t>
            </a:r>
            <a:r>
              <a:rPr lang="pt-BR" sz="3200" b="1" dirty="0" err="1" smtClean="0">
                <a:solidFill>
                  <a:srgbClr val="FFFF00"/>
                </a:solidFill>
              </a:rPr>
              <a:t>Mt</a:t>
            </a:r>
            <a:r>
              <a:rPr lang="pt-BR" sz="3200" b="1" dirty="0" smtClean="0">
                <a:solidFill>
                  <a:srgbClr val="FFFF00"/>
                </a:solidFill>
              </a:rPr>
              <a:t> 2,1-12     |</a:t>
            </a:r>
            <a:r>
              <a:rPr lang="pt-BR" sz="3200" b="1" dirty="0" err="1" smtClean="0">
                <a:solidFill>
                  <a:srgbClr val="FFFF00"/>
                </a:solidFill>
              </a:rPr>
              <a:t>|</a:t>
            </a:r>
            <a:r>
              <a:rPr lang="pt-BR" sz="3200" b="1" dirty="0" smtClean="0">
                <a:solidFill>
                  <a:srgbClr val="FFFF00"/>
                </a:solidFill>
              </a:rPr>
              <a:t> </a:t>
            </a:r>
            <a:r>
              <a:rPr lang="pt-BR" sz="3200" b="1" dirty="0" err="1" smtClean="0">
                <a:solidFill>
                  <a:srgbClr val="FFFF00"/>
                </a:solidFill>
              </a:rPr>
              <a:t>Mq</a:t>
            </a:r>
            <a:r>
              <a:rPr lang="pt-BR" sz="3200" b="1" dirty="0" smtClean="0">
                <a:solidFill>
                  <a:srgbClr val="FFFF00"/>
                </a:solidFill>
              </a:rPr>
              <a:t> 5,1                </a:t>
            </a:r>
            <a:r>
              <a:rPr lang="pt-BR" sz="2400" b="1" i="1" dirty="0" smtClean="0">
                <a:solidFill>
                  <a:srgbClr val="FFFF00"/>
                </a:solidFill>
              </a:rPr>
              <a:t>Visita do magos</a:t>
            </a:r>
            <a:endParaRPr lang="pt-BR" sz="3200" b="1" dirty="0" smtClean="0">
              <a:solidFill>
                <a:srgbClr val="FFFF0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pt-BR" sz="3200" b="1" dirty="0" smtClean="0">
                <a:solidFill>
                  <a:srgbClr val="FFFF00"/>
                </a:solidFill>
              </a:rPr>
              <a:t>		</a:t>
            </a:r>
            <a:r>
              <a:rPr lang="pt-BR" sz="3200" b="1" dirty="0" err="1" smtClean="0">
                <a:solidFill>
                  <a:srgbClr val="FFFF00"/>
                </a:solidFill>
              </a:rPr>
              <a:t>Lc</a:t>
            </a:r>
            <a:r>
              <a:rPr lang="pt-BR" sz="3200" b="1" dirty="0" smtClean="0">
                <a:solidFill>
                  <a:srgbClr val="FFFF00"/>
                </a:solidFill>
              </a:rPr>
              <a:t> </a:t>
            </a:r>
            <a:r>
              <a:rPr lang="pt-BR" sz="3200" b="1" noProof="1" smtClean="0">
                <a:solidFill>
                  <a:srgbClr val="FFFF00"/>
                </a:solidFill>
              </a:rPr>
              <a:t>1,67-79   ||</a:t>
            </a:r>
            <a:r>
              <a:rPr lang="pt-BR" sz="3200" b="1" dirty="0" smtClean="0">
                <a:solidFill>
                  <a:srgbClr val="FFFF00"/>
                </a:solidFill>
              </a:rPr>
              <a:t> </a:t>
            </a:r>
            <a:r>
              <a:rPr lang="pt-BR" sz="3200" b="1" dirty="0" err="1" smtClean="0">
                <a:solidFill>
                  <a:srgbClr val="FFFF00"/>
                </a:solidFill>
              </a:rPr>
              <a:t>Mq</a:t>
            </a:r>
            <a:r>
              <a:rPr lang="pt-BR" sz="3200" b="1" dirty="0" smtClean="0">
                <a:solidFill>
                  <a:srgbClr val="FFFF00"/>
                </a:solidFill>
              </a:rPr>
              <a:t> 7,20              </a:t>
            </a:r>
            <a:r>
              <a:rPr lang="pt-BR" sz="2400" b="1" i="1" dirty="0" smtClean="0">
                <a:solidFill>
                  <a:srgbClr val="FFFF00"/>
                </a:solidFill>
              </a:rPr>
              <a:t>Benedictus</a:t>
            </a:r>
            <a:endParaRPr lang="pt-BR" sz="3200" b="1" dirty="0" smtClean="0">
              <a:solidFill>
                <a:srgbClr val="FFFF0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pt-BR" sz="3200" b="1" dirty="0" smtClean="0">
                <a:solidFill>
                  <a:srgbClr val="FFFF00"/>
                </a:solidFill>
              </a:rPr>
              <a:t>		</a:t>
            </a:r>
            <a:r>
              <a:rPr lang="pt-BR" sz="3200" b="1" dirty="0" err="1" smtClean="0">
                <a:solidFill>
                  <a:srgbClr val="FFFF00"/>
                </a:solidFill>
              </a:rPr>
              <a:t>Mt</a:t>
            </a:r>
            <a:r>
              <a:rPr lang="pt-BR" sz="3200" b="1" dirty="0" smtClean="0">
                <a:solidFill>
                  <a:srgbClr val="FFFF00"/>
                </a:solidFill>
              </a:rPr>
              <a:t> 10,34-36 |</a:t>
            </a:r>
            <a:r>
              <a:rPr lang="pt-BR" sz="3200" b="1" dirty="0" err="1" smtClean="0">
                <a:solidFill>
                  <a:srgbClr val="FFFF00"/>
                </a:solidFill>
              </a:rPr>
              <a:t>|</a:t>
            </a:r>
            <a:r>
              <a:rPr lang="pt-BR" sz="3200" b="1" dirty="0" smtClean="0">
                <a:solidFill>
                  <a:srgbClr val="FFFF00"/>
                </a:solidFill>
              </a:rPr>
              <a:t> </a:t>
            </a:r>
            <a:r>
              <a:rPr lang="pt-BR" sz="3200" b="1" dirty="0" err="1" smtClean="0">
                <a:solidFill>
                  <a:srgbClr val="FFFF00"/>
                </a:solidFill>
              </a:rPr>
              <a:t>Mq</a:t>
            </a:r>
            <a:r>
              <a:rPr lang="pt-BR" sz="3200" b="1" dirty="0" smtClean="0">
                <a:solidFill>
                  <a:srgbClr val="FFFF00"/>
                </a:solidFill>
              </a:rPr>
              <a:t> 7,6                </a:t>
            </a:r>
            <a:r>
              <a:rPr lang="pt-BR" sz="2400" b="1" i="1" dirty="0" smtClean="0">
                <a:solidFill>
                  <a:srgbClr val="FFFF00"/>
                </a:solidFill>
              </a:rPr>
              <a:t>Família</a:t>
            </a:r>
          </a:p>
          <a:p>
            <a:pPr>
              <a:spcBef>
                <a:spcPts val="0"/>
              </a:spcBef>
              <a:buNone/>
            </a:pPr>
            <a:endParaRPr lang="pt-BR" sz="3200" b="1" dirty="0" smtClean="0">
              <a:solidFill>
                <a:srgbClr val="FFFF0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pt-BR" sz="3200" b="1" dirty="0" smtClean="0">
                <a:solidFill>
                  <a:srgbClr val="00FFFF"/>
                </a:solidFill>
              </a:rPr>
              <a:t>2) Resumir as características de Miquéias</a:t>
            </a:r>
          </a:p>
          <a:p>
            <a:pPr>
              <a:lnSpc>
                <a:spcPct val="120000"/>
              </a:lnSpc>
              <a:buNone/>
            </a:pPr>
            <a:r>
              <a:rPr lang="pt-BR" sz="3200" b="1" dirty="0" smtClean="0">
                <a:solidFill>
                  <a:srgbClr val="FF6600"/>
                </a:solidFill>
              </a:rPr>
              <a:t>		Pessoa, História, Mensagem, Atualização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9064" y="2500306"/>
            <a:ext cx="6480048" cy="3138494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pt-BR" sz="6000" dirty="0" err="1" smtClean="0"/>
              <a:t>M</a:t>
            </a:r>
            <a:r>
              <a:rPr lang="pt-BR" sz="6000" cap="none" dirty="0" err="1" smtClean="0"/>
              <a:t>q</a:t>
            </a:r>
            <a:r>
              <a:rPr lang="pt-BR" sz="6000" dirty="0" smtClean="0"/>
              <a:t>  1–3</a:t>
            </a:r>
            <a:r>
              <a:rPr lang="pt-BR" sz="6000" smtClean="0"/>
              <a:t>; 6–7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8800" dirty="0" smtClean="0"/>
              <a:t>ameaças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32" y="285728"/>
            <a:ext cx="9144032" cy="657227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</a:pPr>
            <a:r>
              <a:rPr lang="pt-BR" sz="3200" b="1" dirty="0" smtClean="0">
                <a:solidFill>
                  <a:srgbClr val="00FF00"/>
                </a:solidFill>
              </a:rPr>
              <a:t>17/11/2016</a:t>
            </a:r>
          </a:p>
          <a:p>
            <a:pPr>
              <a:lnSpc>
                <a:spcPct val="120000"/>
              </a:lnSpc>
            </a:pPr>
            <a:r>
              <a:rPr lang="pt-BR" sz="3200" b="1" dirty="0" err="1" smtClean="0"/>
              <a:t>Mq</a:t>
            </a:r>
            <a:r>
              <a:rPr lang="pt-BR" sz="3200" b="1" dirty="0" smtClean="0"/>
              <a:t> 1-3: ameaças </a:t>
            </a:r>
          </a:p>
          <a:p>
            <a:pPr lvl="1">
              <a:lnSpc>
                <a:spcPct val="120000"/>
              </a:lnSpc>
              <a:buNone/>
            </a:pPr>
            <a:r>
              <a:rPr lang="pt-BR" sz="2800" b="1" dirty="0" smtClean="0"/>
              <a:t>		</a:t>
            </a:r>
            <a:r>
              <a:rPr lang="pt-BR" sz="2800" b="1" dirty="0" err="1" smtClean="0">
                <a:solidFill>
                  <a:srgbClr val="FF6600"/>
                </a:solidFill>
              </a:rPr>
              <a:t>Mq</a:t>
            </a:r>
            <a:r>
              <a:rPr lang="pt-BR" sz="2800" b="1" dirty="0" smtClean="0">
                <a:solidFill>
                  <a:srgbClr val="FF6600"/>
                </a:solidFill>
              </a:rPr>
              <a:t> 1: 	</a:t>
            </a:r>
            <a:r>
              <a:rPr lang="pt-BR" sz="2800" b="1" dirty="0" err="1" smtClean="0">
                <a:solidFill>
                  <a:srgbClr val="FF6600"/>
                </a:solidFill>
              </a:rPr>
              <a:t>Teofania</a:t>
            </a:r>
            <a:endParaRPr lang="pt-BR" sz="2800" b="1" dirty="0" smtClean="0">
              <a:solidFill>
                <a:srgbClr val="FF6600"/>
              </a:solidFill>
            </a:endParaRPr>
          </a:p>
          <a:p>
            <a:pPr lvl="1">
              <a:lnSpc>
                <a:spcPct val="120000"/>
              </a:lnSpc>
              <a:buNone/>
            </a:pPr>
            <a:r>
              <a:rPr lang="pt-BR" sz="2800" b="1" dirty="0" smtClean="0">
                <a:solidFill>
                  <a:srgbClr val="FF6600"/>
                </a:solidFill>
              </a:rPr>
              <a:t>		</a:t>
            </a:r>
            <a:r>
              <a:rPr lang="pt-BR" sz="2800" b="1" dirty="0" err="1" smtClean="0">
                <a:solidFill>
                  <a:srgbClr val="FF6600"/>
                </a:solidFill>
              </a:rPr>
              <a:t>Mq</a:t>
            </a:r>
            <a:r>
              <a:rPr lang="pt-BR" sz="2800" b="1" dirty="0" smtClean="0">
                <a:solidFill>
                  <a:srgbClr val="FF6600"/>
                </a:solidFill>
              </a:rPr>
              <a:t> 2-3: 	Crítica aos grupos</a:t>
            </a:r>
          </a:p>
          <a:p>
            <a:pPr>
              <a:lnSpc>
                <a:spcPct val="120000"/>
              </a:lnSpc>
            </a:pPr>
            <a:r>
              <a:rPr lang="pt-BR" sz="3200" b="1" dirty="0" err="1" smtClean="0"/>
              <a:t>Mq</a:t>
            </a:r>
            <a:r>
              <a:rPr lang="pt-BR" sz="3200" b="1" dirty="0" smtClean="0"/>
              <a:t> 6-7: ameaças como processo</a:t>
            </a:r>
          </a:p>
          <a:p>
            <a:pPr lvl="1">
              <a:lnSpc>
                <a:spcPct val="120000"/>
              </a:lnSpc>
              <a:buNone/>
            </a:pPr>
            <a:r>
              <a:rPr lang="pt-BR" sz="2800" b="1" dirty="0" smtClean="0"/>
              <a:t>				</a:t>
            </a:r>
            <a:r>
              <a:rPr lang="pt-BR" sz="2800" b="1" dirty="0" smtClean="0">
                <a:solidFill>
                  <a:srgbClr val="FF6600"/>
                </a:solidFill>
              </a:rPr>
              <a:t>quatro etapas do </a:t>
            </a:r>
            <a:r>
              <a:rPr lang="pt-BR" sz="2800" b="1" dirty="0" err="1" smtClean="0">
                <a:solidFill>
                  <a:srgbClr val="FF6600"/>
                </a:solidFill>
              </a:rPr>
              <a:t>riv</a:t>
            </a:r>
            <a:endParaRPr lang="pt-BR" sz="2800" b="1" dirty="0" smtClean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Mq</a:t>
            </a:r>
            <a:r>
              <a:rPr lang="pt-BR" dirty="0" smtClean="0"/>
              <a:t> 1: </a:t>
            </a:r>
            <a:r>
              <a:rPr lang="pt-BR" dirty="0" err="1" smtClean="0"/>
              <a:t>Teofania</a:t>
            </a:r>
            <a:r>
              <a:rPr lang="pt-BR" dirty="0" smtClean="0"/>
              <a:t> de Deus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Juízo contra Samaria.</a:t>
            </a:r>
          </a:p>
          <a:p>
            <a:r>
              <a:rPr lang="pt-BR" b="1" dirty="0" smtClean="0"/>
              <a:t>Lamentação sobre </a:t>
            </a:r>
            <a:r>
              <a:rPr lang="pt-BR" b="1" dirty="0" smtClean="0"/>
              <a:t>cidades</a:t>
            </a:r>
            <a:r>
              <a:rPr lang="pt-BR" b="1" dirty="0" smtClean="0"/>
              <a:t>.</a:t>
            </a:r>
          </a:p>
        </p:txBody>
      </p:sp>
      <p:pic>
        <p:nvPicPr>
          <p:cNvPr id="20482" name="Picture 2" descr="Resultado de imagem para catástrofe nuclear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3114675"/>
            <a:ext cx="5429250" cy="37433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3018</TotalTime>
  <Words>2348</Words>
  <Application>Microsoft Office PowerPoint</Application>
  <PresentationFormat>Apresentação na tela (4:3)</PresentationFormat>
  <Paragraphs>284</Paragraphs>
  <Slides>49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49</vt:i4>
      </vt:variant>
    </vt:vector>
  </HeadingPairs>
  <TitlesOfParts>
    <vt:vector size="50" baseType="lpstr">
      <vt:lpstr>Técnica</vt:lpstr>
      <vt:lpstr>AT PROFETA MIQUÉIAS</vt:lpstr>
      <vt:lpstr>Slide 2</vt:lpstr>
      <vt:lpstr>Slide 3</vt:lpstr>
      <vt:lpstr>Slide 4</vt:lpstr>
      <vt:lpstr>Slide 5</vt:lpstr>
      <vt:lpstr>Mq  1–3; 6–7 ameaças</vt:lpstr>
      <vt:lpstr>Slide 7</vt:lpstr>
      <vt:lpstr>Slide 8</vt:lpstr>
      <vt:lpstr>Mq 1: Teofania de Deus</vt:lpstr>
      <vt:lpstr>Mq 1: Teofania de Deus</vt:lpstr>
      <vt:lpstr>Mq 1: Teofania de Deus</vt:lpstr>
      <vt:lpstr>Mq 1: Teofania de Deus</vt:lpstr>
      <vt:lpstr>Slide 13</vt:lpstr>
      <vt:lpstr>Mq 1: Teofania de Deus</vt:lpstr>
      <vt:lpstr>Mq 1: Teofania de Deus</vt:lpstr>
      <vt:lpstr>Mq 1: Teofania de Deus</vt:lpstr>
      <vt:lpstr>Slide 17</vt:lpstr>
      <vt:lpstr>Mq 2-3: Crítica aos grupos</vt:lpstr>
      <vt:lpstr>Mq 2-3: Crítica aos grupos</vt:lpstr>
      <vt:lpstr>Mq 2-3: Crítica aos grupos</vt:lpstr>
      <vt:lpstr>Mq 2-3: Crítica aos grupos</vt:lpstr>
      <vt:lpstr>Mq 2-3: Crítica aos grupos</vt:lpstr>
      <vt:lpstr>Mq 2-3: Crítica aos grupos</vt:lpstr>
      <vt:lpstr>Slide 24</vt:lpstr>
      <vt:lpstr>Mq 2-3: Crítica aos grupos</vt:lpstr>
      <vt:lpstr>Mq 2-3: Crítica aos grupos</vt:lpstr>
      <vt:lpstr>Mq 2-3: Crítica aos grupos</vt:lpstr>
      <vt:lpstr>Mq 2-3: Crítica aos grupos</vt:lpstr>
      <vt:lpstr>Slide 29</vt:lpstr>
      <vt:lpstr>Mq 2-3: Crítica aos grupos</vt:lpstr>
      <vt:lpstr>Mq 2-3: Crítica aos grupos</vt:lpstr>
      <vt:lpstr>Mq 2-3: Crítica aos grupos</vt:lpstr>
      <vt:lpstr>Mq 2-3: Crítica aos grupos</vt:lpstr>
      <vt:lpstr>Slide 34</vt:lpstr>
      <vt:lpstr>Mq 6-7: Processo contra Israel</vt:lpstr>
      <vt:lpstr>Mq 6-7: Processo contra Israel</vt:lpstr>
      <vt:lpstr>Mq 6-7: Processo contra Israel</vt:lpstr>
      <vt:lpstr>Mq 6-7: Processo contra Israel</vt:lpstr>
      <vt:lpstr>Mq 6-7: Processo contra Israel</vt:lpstr>
      <vt:lpstr>Mq 6-7: Processo contra Israel</vt:lpstr>
      <vt:lpstr>Mq 6-7: Processo contra Israel</vt:lpstr>
      <vt:lpstr>Mq 6-7: Processo contra Israel</vt:lpstr>
      <vt:lpstr>Mq 6-7: Processo contra Israel</vt:lpstr>
      <vt:lpstr>Slide 44</vt:lpstr>
      <vt:lpstr>RECAPITULANDO...</vt:lpstr>
      <vt:lpstr>RECAPITULANDO...</vt:lpstr>
      <vt:lpstr>RECAPITULANDO...</vt:lpstr>
      <vt:lpstr>Slide 48</vt:lpstr>
      <vt:lpstr>Slide 49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Apocalipse 01</dc:title>
  <dc:subject>Frei Diones Rafael Paganotto, oad</dc:subject>
  <dc:creator>Frei Diones Rafael Paganotto, oad</dc:creator>
  <cp:lastModifiedBy>Frei Diones Rafael Paganotto</cp:lastModifiedBy>
  <cp:revision>742</cp:revision>
  <dcterms:created xsi:type="dcterms:W3CDTF">2011-09-15T15:50:27Z</dcterms:created>
  <dcterms:modified xsi:type="dcterms:W3CDTF">2016-11-09T22:04:46Z</dcterms:modified>
</cp:coreProperties>
</file>