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3"/>
  </p:notesMasterIdLst>
  <p:sldIdLst>
    <p:sldId id="714" r:id="rId2"/>
    <p:sldId id="587" r:id="rId3"/>
    <p:sldId id="696" r:id="rId4"/>
    <p:sldId id="697" r:id="rId5"/>
    <p:sldId id="698" r:id="rId6"/>
    <p:sldId id="297" r:id="rId7"/>
    <p:sldId id="602" r:id="rId8"/>
    <p:sldId id="625" r:id="rId9"/>
    <p:sldId id="687" r:id="rId10"/>
    <p:sldId id="634" r:id="rId11"/>
    <p:sldId id="672" r:id="rId12"/>
    <p:sldId id="673" r:id="rId13"/>
    <p:sldId id="674" r:id="rId14"/>
    <p:sldId id="675" r:id="rId15"/>
    <p:sldId id="640" r:id="rId16"/>
    <p:sldId id="677" r:id="rId17"/>
    <p:sldId id="678" r:id="rId18"/>
    <p:sldId id="679" r:id="rId19"/>
    <p:sldId id="676" r:id="rId20"/>
    <p:sldId id="681" r:id="rId21"/>
    <p:sldId id="682" r:id="rId22"/>
    <p:sldId id="683" r:id="rId23"/>
    <p:sldId id="684" r:id="rId24"/>
    <p:sldId id="685" r:id="rId25"/>
    <p:sldId id="686" r:id="rId26"/>
    <p:sldId id="680" r:id="rId27"/>
    <p:sldId id="688" r:id="rId28"/>
    <p:sldId id="689" r:id="rId29"/>
    <p:sldId id="690" r:id="rId30"/>
    <p:sldId id="630" r:id="rId31"/>
    <p:sldId id="691" r:id="rId32"/>
    <p:sldId id="693" r:id="rId33"/>
    <p:sldId id="694" r:id="rId34"/>
    <p:sldId id="695" r:id="rId35"/>
    <p:sldId id="692" r:id="rId36"/>
    <p:sldId id="707" r:id="rId37"/>
    <p:sldId id="708" r:id="rId38"/>
    <p:sldId id="712" r:id="rId39"/>
    <p:sldId id="713" r:id="rId40"/>
    <p:sldId id="706" r:id="rId41"/>
    <p:sldId id="709" r:id="rId42"/>
    <p:sldId id="710" r:id="rId43"/>
    <p:sldId id="594" r:id="rId44"/>
    <p:sldId id="705" r:id="rId45"/>
    <p:sldId id="599" r:id="rId46"/>
    <p:sldId id="700" r:id="rId47"/>
    <p:sldId id="699" r:id="rId48"/>
    <p:sldId id="701" r:id="rId49"/>
    <p:sldId id="702" r:id="rId50"/>
    <p:sldId id="703" r:id="rId51"/>
    <p:sldId id="711" r:id="rId5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  <a:srgbClr val="FF0066"/>
    <a:srgbClr val="66FF33"/>
    <a:srgbClr val="FF66FF"/>
    <a:srgbClr val="FFFF00"/>
    <a:srgbClr val="00FF00"/>
    <a:srgbClr val="FF3300"/>
    <a:srgbClr val="FF66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07" autoAdjust="0"/>
    <p:restoredTop sz="94660" autoAdjust="0"/>
  </p:normalViewPr>
  <p:slideViewPr>
    <p:cSldViewPr>
      <p:cViewPr varScale="1">
        <p:scale>
          <a:sx n="63" d="100"/>
          <a:sy n="63" d="100"/>
        </p:scale>
        <p:origin x="-134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70264-9B91-4560-B550-BCC693ACC203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3E65A-9B6F-4BAD-9914-F348D4B3F43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600"/>
              </a:spcBef>
              <a:spcAft>
                <a:spcPts val="0"/>
              </a:spcAft>
              <a:defRPr/>
            </a:lvl2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</a:gsLst>
            <a:lin ang="5400000" scaled="0"/>
          </a:gradFill>
        </p:spPr>
        <p:txBody>
          <a:bodyPr vert="horz" lIns="45720" rIns="45720" anchor="ctr">
            <a:normAutofit/>
          </a:bodyPr>
          <a:lstStyle/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-32" y="1500174"/>
            <a:ext cx="9144032" cy="5357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b="1" kern="1200" spc="3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420624" indent="-384048" algn="just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just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just" rtl="0" eaLnBrk="1" latinLnBrk="0" hangingPunct="1">
        <a:spcBef>
          <a:spcPts val="0"/>
        </a:spcBef>
        <a:spcAft>
          <a:spcPts val="0"/>
        </a:spcAft>
        <a:buClr>
          <a:schemeClr val="accent2"/>
        </a:buClr>
        <a:buSzPct val="85000"/>
        <a:buFont typeface="Arial"/>
        <a:buNone/>
        <a:defRPr kumimoji="0" sz="2400" kern="1200">
          <a:solidFill>
            <a:srgbClr val="FFFF00"/>
          </a:solidFill>
          <a:latin typeface="Calibri" pitchFamily="34" charset="0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lh4.googleusercontent.com/-4fjEHpiKVb4/TXzc7L3jG3I/AAAAAAAACQs/ugUEpCChdAU/s1600/REINO+DE+ISRAEL+E+JUD%C3%81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url?sa=i&amp;rct=j&amp;q=&amp;esrc=s&amp;source=images&amp;cd=&amp;cad=rja&amp;uact=8&amp;ved=0ahUKEwjV4OzwwpvQAhXIhJAKHe8sAKYQjRwIBw&amp;url=http://adventismonamiradaverdade.blogspot.com/2012/07/o-dia-do-senhor-g-c-w_07.html&amp;psig=AFQjCNH0p8DGsMxFQj3DVvRjNKGp0DGVgA&amp;ust=147877568892979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br/url?sa=i&amp;rct=j&amp;q=&amp;esrc=s&amp;source=images&amp;cd=&amp;cad=rja&amp;uact=8&amp;ved=0ahUKEwjQw8G05JvQAhVGFpAKHVWWBHQQjRwIBw&amp;url=http://www.porquegenteeassim.com.br/post/ter-esperanca-e-nada-da-no-mesmo/208/51&amp;psig=AFQjCNF-6lq3XzLKYXXMIlW69qz2Q6lgsg&amp;ust=1478784690846742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br/url?sa=i&amp;rct=j&amp;q=&amp;esrc=s&amp;source=images&amp;cd=&amp;cad=rja&amp;uact=8&amp;ved=0ahUKEwjQw8G05JvQAhVGFpAKHVWWBHQQjRwIBw&amp;url=http://www.porquegenteeassim.com.br/post/ter-esperanca-e-nada-da-no-mesmo/208/51&amp;psig=AFQjCNF-6lq3XzLKYXXMIlW69qz2Q6lgsg&amp;ust=1478784690846742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br/url?sa=i&amp;rct=j&amp;q=&amp;esrc=s&amp;source=images&amp;cd=&amp;cad=rja&amp;uact=8&amp;ved=0ahUKEwjIq4DWzJzQAhUHkZAKHbN9DfEQjRwIBw&amp;url=https://fr.pinterest.com/pin/43910165096279698/&amp;bvm=bv.138169073,d.Y2I&amp;psig=AFQjCNF63yuAn7-VpnhY5gYNJ2VDBHwsSQ&amp;ust=1478812667746111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url?sa=i&amp;rct=j&amp;q=&amp;esrc=s&amp;source=images&amp;cd=&amp;cad=rja&amp;uact=8&amp;ved=0ahUKEwjV4OzwwpvQAhXIhJAKHe8sAKYQjRwIBw&amp;url=http://adventismonamiradaverdade.blogspot.com/2012/07/o-dia-do-senhor-g-c-w_07.html&amp;psig=AFQjCNH0p8DGsMxFQj3DVvRjNKGp0DGVgA&amp;ust=147877568892979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2071678"/>
            <a:ext cx="6786142" cy="3929090"/>
          </a:xfrm>
          <a:noFill/>
        </p:spPr>
        <p:txBody>
          <a:bodyPr>
            <a:normAutofit/>
          </a:bodyPr>
          <a:lstStyle/>
          <a:p>
            <a:r>
              <a:rPr lang="pt-BR" sz="8900" dirty="0" smtClean="0">
                <a:solidFill>
                  <a:srgbClr val="FF0000"/>
                </a:solidFill>
              </a:rPr>
              <a:t>AT</a:t>
            </a:r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6600" dirty="0" smtClean="0"/>
              <a:t>PROFETA</a:t>
            </a:r>
            <a:br>
              <a:rPr lang="pt-BR" sz="6600" dirty="0" smtClean="0"/>
            </a:br>
            <a:r>
              <a:rPr lang="pt-BR" sz="6600" dirty="0" smtClean="0"/>
              <a:t>MIQUÉIAS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3050" y="142852"/>
            <a:ext cx="6480048" cy="192882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b="1" dirty="0" smtClean="0">
                <a:solidFill>
                  <a:srgbClr val="00FF00"/>
                </a:solidFill>
              </a:rPr>
              <a:t>FREI DIONES RAFAEL PAGANOTTO, </a:t>
            </a:r>
            <a:r>
              <a:rPr lang="pt-BR" b="1" dirty="0" err="1" smtClean="0">
                <a:solidFill>
                  <a:srgbClr val="00FF00"/>
                </a:solidFill>
              </a:rPr>
              <a:t>oad</a:t>
            </a:r>
            <a:endParaRPr lang="pt-BR" b="1" dirty="0" smtClean="0">
              <a:solidFill>
                <a:srgbClr val="00FF00"/>
              </a:solidFill>
            </a:endParaRPr>
          </a:p>
          <a:p>
            <a:pPr algn="l"/>
            <a:endParaRPr lang="pt-BR" b="1" dirty="0" smtClean="0">
              <a:solidFill>
                <a:srgbClr val="FFFF00"/>
              </a:solidFill>
            </a:endParaRPr>
          </a:p>
          <a:p>
            <a:pPr algn="l"/>
            <a:r>
              <a:rPr lang="pt-BR" b="1" dirty="0" smtClean="0">
                <a:solidFill>
                  <a:srgbClr val="00FFFF"/>
                </a:solidFill>
              </a:rPr>
              <a:t>www.freidiones.wix.com/semanasbiblicas</a:t>
            </a:r>
          </a:p>
          <a:p>
            <a:pPr algn="l"/>
            <a:endParaRPr lang="pt-BR" b="1" dirty="0" smtClean="0">
              <a:solidFill>
                <a:srgbClr val="FFFF00"/>
              </a:solidFill>
            </a:endParaRPr>
          </a:p>
          <a:p>
            <a:pPr algn="l"/>
            <a:r>
              <a:rPr lang="pt-BR" b="1" dirty="0" smtClean="0">
                <a:solidFill>
                  <a:srgbClr val="FFFF00"/>
                </a:solidFill>
              </a:rPr>
              <a:t>FORMAÇÃO </a:t>
            </a:r>
            <a:r>
              <a:rPr lang="pt-BR" b="1" smtClean="0">
                <a:solidFill>
                  <a:srgbClr val="FFFF00"/>
                </a:solidFill>
              </a:rPr>
              <a:t>BÍBLICA </a:t>
            </a:r>
            <a:r>
              <a:rPr lang="pt-BR" b="1" smtClean="0">
                <a:solidFill>
                  <a:srgbClr val="FFFF00"/>
                </a:solidFill>
              </a:rPr>
              <a:t>03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INTRODUÇÃO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Mescla </a:t>
            </a:r>
            <a:r>
              <a:rPr lang="pt-BR" sz="2800" b="1" spc="-100" dirty="0" smtClean="0">
                <a:solidFill>
                  <a:srgbClr val="00FFFF"/>
                </a:solidFill>
              </a:rPr>
              <a:t>presente</a:t>
            </a:r>
            <a:r>
              <a:rPr lang="pt-BR" sz="2800" b="1" spc="-100" dirty="0" smtClean="0"/>
              <a:t> (4,9.10.11.14) e </a:t>
            </a:r>
            <a:r>
              <a:rPr lang="pt-BR" sz="2800" b="1" spc="-100" dirty="0" smtClean="0">
                <a:solidFill>
                  <a:srgbClr val="00FF00"/>
                </a:solidFill>
              </a:rPr>
              <a:t>futuro</a:t>
            </a:r>
            <a:r>
              <a:rPr lang="pt-BR" sz="2800" b="1" spc="-100" dirty="0" smtClean="0"/>
              <a:t> (4,1.6; 5,9).</a:t>
            </a:r>
          </a:p>
          <a:p>
            <a:pPr lvl="1">
              <a:lnSpc>
                <a:spcPct val="120000"/>
              </a:lnSpc>
            </a:pPr>
            <a:r>
              <a:rPr lang="en-GB" sz="2800" b="1" dirty="0" smtClean="0"/>
              <a:t> </a:t>
            </a:r>
            <a:r>
              <a:rPr lang="en-GB" sz="2800" b="1" dirty="0" err="1" smtClean="0"/>
              <a:t>Restauração</a:t>
            </a:r>
            <a:r>
              <a:rPr lang="en-GB" sz="2800" b="1" dirty="0" smtClean="0"/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iminente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ou</a:t>
            </a:r>
            <a:r>
              <a:rPr lang="en-GB" sz="2800" b="1" dirty="0" smtClean="0"/>
              <a:t> </a:t>
            </a:r>
            <a:r>
              <a:rPr lang="en-GB" sz="2800" b="1" dirty="0" err="1" smtClean="0">
                <a:solidFill>
                  <a:srgbClr val="00FF00"/>
                </a:solidFill>
              </a:rPr>
              <a:t>escatológica</a:t>
            </a:r>
            <a:r>
              <a:rPr lang="en-GB" sz="2800" b="1" dirty="0" smtClean="0"/>
              <a:t>?</a:t>
            </a:r>
          </a:p>
          <a:p>
            <a:pPr lvl="1">
              <a:lnSpc>
                <a:spcPct val="120000"/>
              </a:lnSpc>
            </a:pPr>
            <a:endParaRPr lang="pt-BR" sz="2800" b="1" dirty="0" smtClean="0"/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Texto idêntico de Miquéias e Isaías:</a:t>
            </a:r>
          </a:p>
          <a:p>
            <a:pPr lvl="1">
              <a:lnSpc>
                <a:spcPct val="120000"/>
              </a:lnSpc>
            </a:pPr>
            <a:r>
              <a:rPr lang="pt-BR" sz="2800" b="1" dirty="0" err="1" smtClean="0">
                <a:solidFill>
                  <a:srgbClr val="FFFF00"/>
                </a:solidFill>
              </a:rPr>
              <a:t>Mq</a:t>
            </a:r>
            <a:r>
              <a:rPr lang="pt-BR" sz="2800" b="1" dirty="0" smtClean="0">
                <a:solidFill>
                  <a:srgbClr val="FFFF00"/>
                </a:solidFill>
              </a:rPr>
              <a:t> 4,1-3 = Is 2,2-4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rgbClr val="FFFF00"/>
                </a:solidFill>
              </a:rPr>
              <a:t>							         </a:t>
            </a:r>
            <a:r>
              <a:rPr lang="pt-BR" sz="2400" i="1" dirty="0" smtClean="0">
                <a:solidFill>
                  <a:srgbClr val="FF0000"/>
                </a:solidFill>
              </a:rPr>
              <a:t>não ocorre citação</a:t>
            </a:r>
            <a:endParaRPr lang="pt-BR" sz="2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mtClean="0">
                <a:solidFill>
                  <a:srgbClr val="FF00FF"/>
                </a:solidFill>
              </a:rPr>
              <a:t>a) MONTE SIÃO - futuro (4,1-8)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4,1) Acontecerá, no </a:t>
            </a:r>
            <a:r>
              <a:rPr lang="pt-BR" b="1" spc="-100" dirty="0" smtClean="0">
                <a:solidFill>
                  <a:srgbClr val="00FFFF"/>
                </a:solidFill>
              </a:rPr>
              <a:t>fim dos dias</a:t>
            </a:r>
            <a:r>
              <a:rPr lang="pt-BR" b="1" spc="-100" dirty="0" smtClean="0"/>
              <a:t>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spc="-100" dirty="0" smtClean="0"/>
              <a:t>que a </a:t>
            </a:r>
            <a:r>
              <a:rPr lang="pt-BR" b="1" spc="-100" dirty="0" smtClean="0">
                <a:solidFill>
                  <a:srgbClr val="FF66FF"/>
                </a:solidFill>
              </a:rPr>
              <a:t>montanha da casa de Iahweh </a:t>
            </a:r>
            <a:r>
              <a:rPr lang="pt-BR" b="1" spc="-100" dirty="0" smtClean="0"/>
              <a:t>estará firme no cume das montanhas e se elevará acima das colinas. Então, </a:t>
            </a:r>
            <a:r>
              <a:rPr lang="pt-BR" b="1" spc="-100" dirty="0" smtClean="0">
                <a:solidFill>
                  <a:srgbClr val="FF66FF"/>
                </a:solidFill>
              </a:rPr>
              <a:t>povos afluirão para ela</a:t>
            </a:r>
            <a:r>
              <a:rPr lang="pt-BR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Fim dos dias </a:t>
            </a:r>
            <a:r>
              <a:rPr lang="pt-BR" sz="2800" b="1" spc="-100" dirty="0" smtClean="0"/>
              <a:t>|</a:t>
            </a:r>
            <a:r>
              <a:rPr lang="pt-BR" sz="2800" b="1" spc="-100" dirty="0" err="1" smtClean="0"/>
              <a:t>|</a:t>
            </a:r>
            <a:r>
              <a:rPr lang="pt-BR" sz="2800" b="1" spc="-100" dirty="0" smtClean="0"/>
              <a:t> aquele dia |</a:t>
            </a:r>
            <a:r>
              <a:rPr lang="pt-BR" sz="2800" b="1" spc="-100" dirty="0" err="1" smtClean="0"/>
              <a:t>|</a:t>
            </a:r>
            <a:r>
              <a:rPr lang="pt-BR" sz="2800" b="1" spc="-100" dirty="0" smtClean="0"/>
              <a:t> dia do Senhor: </a:t>
            </a:r>
          </a:p>
          <a:p>
            <a:pPr lvl="1">
              <a:lnSpc>
                <a:spcPct val="120000"/>
              </a:lnSpc>
              <a:buNone/>
            </a:pPr>
            <a:endParaRPr lang="pt-BR" sz="2800" b="1" spc="-100" dirty="0" smtClean="0"/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>
                <a:solidFill>
                  <a:srgbClr val="FF0066"/>
                </a:solidFill>
              </a:rPr>
              <a:t>CRISE – HISTÓRIA – ESTRANGEIRO – ALIANÇA 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Evento </a:t>
            </a:r>
            <a:r>
              <a:rPr lang="pt-BR" sz="2800" b="1" spc="-100" dirty="0" smtClean="0">
                <a:sym typeface="Wingdings" pitchFamily="2" charset="2"/>
              </a:rPr>
              <a:t> </a:t>
            </a:r>
            <a:r>
              <a:rPr lang="pt-BR" sz="2800" b="1" spc="-100" dirty="0" err="1" smtClean="0">
                <a:solidFill>
                  <a:srgbClr val="66FF33"/>
                </a:solidFill>
              </a:rPr>
              <a:t>teofania</a:t>
            </a:r>
            <a:r>
              <a:rPr lang="pt-BR" sz="2800" b="1" spc="-100" dirty="0" smtClean="0">
                <a:solidFill>
                  <a:srgbClr val="66FF33"/>
                </a:solidFill>
              </a:rPr>
              <a:t> – liturgia – guerra – escatologia</a:t>
            </a:r>
            <a:r>
              <a:rPr lang="pt-BR" sz="2800" b="1" spc="-100" dirty="0" smtClean="0"/>
              <a:t>. </a:t>
            </a:r>
          </a:p>
          <a:p>
            <a:pPr lvl="1">
              <a:lnSpc>
                <a:spcPct val="120000"/>
              </a:lnSpc>
              <a:buNone/>
            </a:pPr>
            <a:endParaRPr lang="pt-BR" sz="2800" b="1" spc="-100" dirty="0" smtClean="0"/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Monte Sião como ponto de </a:t>
            </a:r>
            <a:r>
              <a:rPr lang="pt-BR" sz="2800" b="1" spc="-100" dirty="0" smtClean="0">
                <a:solidFill>
                  <a:srgbClr val="FF66FF"/>
                </a:solidFill>
              </a:rPr>
              <a:t>convergência</a:t>
            </a:r>
            <a:r>
              <a:rPr lang="pt-BR" sz="2800" b="1" spc="-100" dirty="0" smtClean="0"/>
              <a:t>.</a:t>
            </a:r>
          </a:p>
        </p:txBody>
      </p:sp>
      <p:sp>
        <p:nvSpPr>
          <p:cNvPr id="4" name="Chave esquerda 3"/>
          <p:cNvSpPr/>
          <p:nvPr/>
        </p:nvSpPr>
        <p:spPr>
          <a:xfrm>
            <a:off x="142844" y="4286256"/>
            <a:ext cx="357190" cy="135732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mtClean="0">
                <a:solidFill>
                  <a:srgbClr val="FF00FF"/>
                </a:solidFill>
              </a:rPr>
              <a:t>a) MONTE SIÃO - futuro (4,1-8)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4,2) Virão numerosas </a:t>
            </a:r>
            <a:r>
              <a:rPr lang="pt-BR" b="1" spc="-100" dirty="0" smtClean="0">
                <a:solidFill>
                  <a:srgbClr val="FF66FF"/>
                </a:solidFill>
              </a:rPr>
              <a:t>nações</a:t>
            </a:r>
            <a:r>
              <a:rPr lang="pt-BR" b="1" spc="-100" dirty="0" smtClean="0"/>
              <a:t> e dirão: </a:t>
            </a:r>
          </a:p>
          <a:p>
            <a:pPr lvl="2"/>
            <a:r>
              <a:rPr lang="pt-BR" b="1" spc="-100" dirty="0" smtClean="0"/>
              <a:t>Vinde, subamos a montanha de Iahweh, para a Casa do Deus de Jacó. </a:t>
            </a:r>
          </a:p>
          <a:p>
            <a:pPr lvl="2"/>
            <a:r>
              <a:rPr lang="pt-BR" b="1" spc="-100" dirty="0" smtClean="0"/>
              <a:t>Ele nos </a:t>
            </a:r>
            <a:r>
              <a:rPr lang="pt-BR" b="1" spc="-100" dirty="0" smtClean="0">
                <a:solidFill>
                  <a:srgbClr val="66FF33"/>
                </a:solidFill>
              </a:rPr>
              <a:t>ensinará</a:t>
            </a:r>
            <a:r>
              <a:rPr lang="pt-BR" b="1" spc="-100" dirty="0" smtClean="0"/>
              <a:t> os seus </a:t>
            </a:r>
            <a:r>
              <a:rPr lang="pt-BR" b="1" u="sng" spc="-100" dirty="0" smtClean="0"/>
              <a:t>caminhos</a:t>
            </a:r>
            <a:r>
              <a:rPr lang="pt-BR" b="1" spc="-100" dirty="0" smtClean="0"/>
              <a:t> e </a:t>
            </a:r>
            <a:r>
              <a:rPr lang="pt-BR" b="1" spc="-100" dirty="0" smtClean="0">
                <a:solidFill>
                  <a:srgbClr val="66FF33"/>
                </a:solidFill>
              </a:rPr>
              <a:t>caminharemos</a:t>
            </a:r>
            <a:r>
              <a:rPr lang="pt-BR" b="1" spc="-100" dirty="0" smtClean="0"/>
              <a:t> pelas suas </a:t>
            </a:r>
            <a:r>
              <a:rPr lang="pt-BR" b="1" u="sng" spc="-100" dirty="0" smtClean="0"/>
              <a:t>vias</a:t>
            </a:r>
            <a:r>
              <a:rPr lang="pt-BR" b="1" spc="-100" dirty="0" smtClean="0"/>
              <a:t>. </a:t>
            </a:r>
          </a:p>
          <a:p>
            <a:pPr lvl="2"/>
            <a:r>
              <a:rPr lang="pt-BR" b="1" spc="-100" dirty="0" smtClean="0"/>
              <a:t>Porque de Sião sairá a </a:t>
            </a:r>
            <a:r>
              <a:rPr lang="pt-BR" b="1" spc="-100" dirty="0" smtClean="0">
                <a:solidFill>
                  <a:srgbClr val="00FFFF"/>
                </a:solidFill>
              </a:rPr>
              <a:t>Lei </a:t>
            </a:r>
            <a:r>
              <a:rPr lang="pt-BR" b="1" spc="-100" dirty="0" smtClean="0"/>
              <a:t>e de Jerusalém a </a:t>
            </a:r>
            <a:r>
              <a:rPr lang="pt-BR" b="1" spc="-100" dirty="0" smtClean="0">
                <a:solidFill>
                  <a:srgbClr val="00FFFF"/>
                </a:solidFill>
              </a:rPr>
              <a:t>palavra de Iahweh</a:t>
            </a:r>
            <a:r>
              <a:rPr lang="pt-BR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66FF"/>
                </a:solidFill>
              </a:rPr>
              <a:t>Nações</a:t>
            </a:r>
            <a:r>
              <a:rPr lang="pt-BR" sz="2800" b="1" spc="-100" dirty="0" smtClean="0"/>
              <a:t>: Sião é um centro gravitacional...</a:t>
            </a:r>
          </a:p>
          <a:p>
            <a:pPr lvl="1">
              <a:lnSpc>
                <a:spcPct val="120000"/>
              </a:lnSpc>
            </a:pPr>
            <a:r>
              <a:rPr lang="en-US" sz="2800" b="1" spc="-100" dirty="0" smtClean="0"/>
              <a:t>Deus </a:t>
            </a:r>
            <a:r>
              <a:rPr lang="en-US" sz="2800" b="1" spc="-100" dirty="0" err="1" smtClean="0"/>
              <a:t>acolherá</a:t>
            </a:r>
            <a:r>
              <a:rPr lang="en-US" sz="2800" b="1" spc="-100" dirty="0" smtClean="0"/>
              <a:t> </a:t>
            </a:r>
            <a:r>
              <a:rPr lang="en-US" sz="2800" b="1" spc="-100" dirty="0" err="1" smtClean="0"/>
              <a:t>todos</a:t>
            </a:r>
            <a:r>
              <a:rPr lang="en-US" sz="2800" b="1" spc="-100" dirty="0" smtClean="0"/>
              <a:t> (</a:t>
            </a:r>
            <a:r>
              <a:rPr lang="en-US" sz="2800" b="1" spc="-100" dirty="0" err="1" smtClean="0">
                <a:solidFill>
                  <a:srgbClr val="66FF33"/>
                </a:solidFill>
              </a:rPr>
              <a:t>ensinar</a:t>
            </a:r>
            <a:r>
              <a:rPr lang="en-US" sz="2800" b="1" spc="-100" dirty="0" smtClean="0">
                <a:solidFill>
                  <a:srgbClr val="66FF33"/>
                </a:solidFill>
              </a:rPr>
              <a:t>/</a:t>
            </a:r>
            <a:r>
              <a:rPr lang="en-US" sz="2800" b="1" spc="-100" dirty="0" err="1" smtClean="0">
                <a:solidFill>
                  <a:srgbClr val="66FF33"/>
                </a:solidFill>
              </a:rPr>
              <a:t>caminhar</a:t>
            </a:r>
            <a:r>
              <a:rPr lang="en-US" sz="2800" b="1" spc="-100" dirty="0" smtClean="0"/>
              <a:t>).</a:t>
            </a:r>
            <a:endParaRPr lang="pt-BR" sz="2800" b="1" spc="-100" dirty="0" smtClean="0"/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Todos receberão </a:t>
            </a:r>
            <a:r>
              <a:rPr lang="pt-BR" sz="2800" b="1" spc="-100" dirty="0" smtClean="0">
                <a:solidFill>
                  <a:srgbClr val="00FFFF"/>
                </a:solidFill>
              </a:rPr>
              <a:t>Lei/palavra</a:t>
            </a:r>
            <a:r>
              <a:rPr lang="pt-BR" sz="2800" b="1" spc="-100" dirty="0" smtClean="0"/>
              <a:t>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/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			 </a:t>
            </a:r>
            <a:r>
              <a:rPr lang="pt-BR" sz="2800" b="1" spc="-100" dirty="0" smtClean="0">
                <a:solidFill>
                  <a:srgbClr val="FF0000"/>
                </a:solidFill>
              </a:rPr>
              <a:t>Visão INCLUSIVISTA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642910" y="5969522"/>
            <a:ext cx="1143008" cy="500066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mtClean="0">
                <a:solidFill>
                  <a:srgbClr val="FF00FF"/>
                </a:solidFill>
              </a:rPr>
              <a:t>a) MONTE SIÃO - futuro (4,1-8)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4,3) Eles forjarão de suas </a:t>
            </a:r>
            <a:r>
              <a:rPr lang="pt-BR" b="1" spc="-100" dirty="0" smtClean="0">
                <a:solidFill>
                  <a:srgbClr val="FF0000"/>
                </a:solidFill>
              </a:rPr>
              <a:t>espadas</a:t>
            </a:r>
            <a:r>
              <a:rPr lang="pt-BR" b="1" spc="-100" dirty="0" smtClean="0"/>
              <a:t> – </a:t>
            </a:r>
            <a:r>
              <a:rPr lang="pt-BR" b="1" spc="-100" dirty="0" smtClean="0">
                <a:solidFill>
                  <a:srgbClr val="00FFFF"/>
                </a:solidFill>
              </a:rPr>
              <a:t>arados</a:t>
            </a:r>
            <a:r>
              <a:rPr lang="pt-BR" b="1" spc="-100" dirty="0" smtClean="0"/>
              <a:t> e de suas </a:t>
            </a:r>
            <a:r>
              <a:rPr lang="pt-BR" b="1" spc="-100" dirty="0" smtClean="0">
                <a:solidFill>
                  <a:srgbClr val="FF0000"/>
                </a:solidFill>
              </a:rPr>
              <a:t>lanças</a:t>
            </a:r>
            <a:r>
              <a:rPr lang="pt-BR" b="1" spc="-100" dirty="0" smtClean="0"/>
              <a:t> – </a:t>
            </a:r>
            <a:r>
              <a:rPr lang="pt-BR" b="1" spc="-100" dirty="0" err="1" smtClean="0">
                <a:solidFill>
                  <a:srgbClr val="00FFFF"/>
                </a:solidFill>
              </a:rPr>
              <a:t>podadeiras</a:t>
            </a:r>
            <a:r>
              <a:rPr lang="pt-BR" b="1" spc="-100" dirty="0" smtClean="0"/>
              <a:t>.</a:t>
            </a:r>
          </a:p>
          <a:p>
            <a:pPr lvl="2"/>
            <a:r>
              <a:rPr lang="pt-BR" b="1" spc="-100" dirty="0" smtClean="0"/>
              <a:t>Uma nação não </a:t>
            </a:r>
            <a:r>
              <a:rPr lang="pt-BR" b="1" spc="-100" dirty="0" smtClean="0">
                <a:solidFill>
                  <a:srgbClr val="66FF33"/>
                </a:solidFill>
              </a:rPr>
              <a:t>levantará</a:t>
            </a:r>
            <a:r>
              <a:rPr lang="pt-BR" b="1" spc="-100" dirty="0" smtClean="0"/>
              <a:t> a espada contra outra nação </a:t>
            </a:r>
          </a:p>
          <a:p>
            <a:pPr lvl="2"/>
            <a:r>
              <a:rPr lang="pt-BR" b="1" spc="-100" dirty="0" smtClean="0"/>
              <a:t>e não se </a:t>
            </a:r>
            <a:r>
              <a:rPr lang="pt-BR" b="1" spc="-100" dirty="0" smtClean="0">
                <a:solidFill>
                  <a:srgbClr val="66FF33"/>
                </a:solidFill>
              </a:rPr>
              <a:t>prepararão</a:t>
            </a:r>
            <a:r>
              <a:rPr lang="pt-BR" b="1" spc="-100" dirty="0" smtClean="0"/>
              <a:t> mais para a guerra.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Transformação -  </a:t>
            </a:r>
            <a:r>
              <a:rPr lang="pt-BR" sz="2800" b="1" spc="-100" dirty="0" smtClean="0">
                <a:solidFill>
                  <a:srgbClr val="FF0000"/>
                </a:solidFill>
              </a:rPr>
              <a:t>guerra</a:t>
            </a:r>
            <a:r>
              <a:rPr lang="pt-BR" sz="2800" b="1" spc="-100" dirty="0" smtClean="0"/>
              <a:t> em </a:t>
            </a:r>
            <a:r>
              <a:rPr lang="pt-BR" sz="2800" b="1" spc="-100" dirty="0" smtClean="0">
                <a:solidFill>
                  <a:srgbClr val="00FFFF"/>
                </a:solidFill>
              </a:rPr>
              <a:t>trabalho</a:t>
            </a:r>
            <a:r>
              <a:rPr lang="pt-BR" sz="2800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00" b="1" spc="-100" dirty="0" err="1" smtClean="0"/>
              <a:t>Nações</a:t>
            </a:r>
            <a:r>
              <a:rPr lang="en-US" sz="2800" b="1" spc="-100" dirty="0" smtClean="0"/>
              <a:t> se </a:t>
            </a:r>
            <a:r>
              <a:rPr lang="en-US" sz="2800" b="1" spc="-100" dirty="0" err="1" smtClean="0"/>
              <a:t>acolherão</a:t>
            </a:r>
            <a:r>
              <a:rPr lang="en-US" sz="2800" b="1" spc="-100" dirty="0" smtClean="0"/>
              <a:t> </a:t>
            </a:r>
            <a:r>
              <a:rPr lang="en-US" sz="2800" b="1" spc="-100" dirty="0" err="1" smtClean="0">
                <a:solidFill>
                  <a:srgbClr val="66FF33"/>
                </a:solidFill>
              </a:rPr>
              <a:t>mutuamente</a:t>
            </a:r>
            <a:r>
              <a:rPr lang="en-US" sz="2800" b="1" spc="-100" dirty="0" smtClean="0"/>
              <a:t>.</a:t>
            </a:r>
            <a:endParaRPr lang="pt-BR" sz="2800" b="1" spc="-100" dirty="0" smtClean="0"/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Miquéias propõe esta visão escatológica em um momento de invasão e perigo (voz contrária).</a:t>
            </a:r>
          </a:p>
          <a:p>
            <a:pPr lvl="1">
              <a:lnSpc>
                <a:spcPct val="120000"/>
              </a:lnSpc>
            </a:pPr>
            <a:endParaRPr lang="pt-BR" sz="1800" b="1" spc="-100" dirty="0" smtClean="0"/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			 </a:t>
            </a:r>
            <a:r>
              <a:rPr lang="pt-BR" sz="2800" b="1" spc="-100" dirty="0" smtClean="0">
                <a:solidFill>
                  <a:srgbClr val="FF0000"/>
                </a:solidFill>
              </a:rPr>
              <a:t>Visão de PAZ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642910" y="5969522"/>
            <a:ext cx="1143008" cy="500066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MONTE SIÃO - futuro (4,1-8)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4,6-7) </a:t>
            </a:r>
            <a:r>
              <a:rPr lang="pt-BR" b="1" spc="-100" dirty="0" smtClean="0">
                <a:solidFill>
                  <a:srgbClr val="00FFFF"/>
                </a:solidFill>
              </a:rPr>
              <a:t>Naquele dia </a:t>
            </a:r>
            <a:r>
              <a:rPr lang="pt-BR" b="1" spc="-100" dirty="0" smtClean="0"/>
              <a:t>— oráculo de Iahweh — </a:t>
            </a:r>
          </a:p>
          <a:p>
            <a:pPr lvl="2"/>
            <a:r>
              <a:rPr lang="pt-BR" b="1" spc="-100" dirty="0" smtClean="0">
                <a:solidFill>
                  <a:srgbClr val="66FF33"/>
                </a:solidFill>
              </a:rPr>
              <a:t>reunirei</a:t>
            </a:r>
            <a:r>
              <a:rPr lang="pt-BR" b="1" spc="-100" dirty="0" smtClean="0"/>
              <a:t> as estropiadas, </a:t>
            </a:r>
            <a:r>
              <a:rPr lang="pt-BR" b="1" spc="-100" dirty="0" smtClean="0">
                <a:solidFill>
                  <a:srgbClr val="66FF33"/>
                </a:solidFill>
              </a:rPr>
              <a:t>congregarei</a:t>
            </a:r>
            <a:r>
              <a:rPr lang="pt-BR" b="1" spc="-100" dirty="0" smtClean="0"/>
              <a:t> as dispersas e as que </a:t>
            </a:r>
            <a:r>
              <a:rPr lang="pt-BR" b="1" spc="-100" dirty="0" smtClean="0">
                <a:solidFill>
                  <a:srgbClr val="66FF33"/>
                </a:solidFill>
              </a:rPr>
              <a:t>maltratei</a:t>
            </a:r>
            <a:r>
              <a:rPr lang="pt-BR" b="1" spc="-100" dirty="0" smtClean="0"/>
              <a:t>. </a:t>
            </a:r>
          </a:p>
          <a:p>
            <a:pPr lvl="2"/>
            <a:r>
              <a:rPr lang="pt-BR" b="1" spc="-100" dirty="0" smtClean="0">
                <a:solidFill>
                  <a:srgbClr val="66FF33"/>
                </a:solidFill>
              </a:rPr>
              <a:t>Farei</a:t>
            </a:r>
            <a:r>
              <a:rPr lang="pt-BR" b="1" spc="-100" dirty="0" smtClean="0"/>
              <a:t> das estropiadas um </a:t>
            </a:r>
            <a:r>
              <a:rPr lang="pt-BR" b="1" spc="-100" dirty="0" smtClean="0">
                <a:solidFill>
                  <a:srgbClr val="FF00FF"/>
                </a:solidFill>
              </a:rPr>
              <a:t>resto</a:t>
            </a:r>
            <a:r>
              <a:rPr lang="pt-BR" b="1" spc="-100" dirty="0" smtClean="0"/>
              <a:t>, e das dispersas uma </a:t>
            </a:r>
            <a:r>
              <a:rPr lang="pt-BR" b="1" spc="-100" dirty="0" smtClean="0">
                <a:solidFill>
                  <a:srgbClr val="FF00FF"/>
                </a:solidFill>
              </a:rPr>
              <a:t>nação poderosa</a:t>
            </a:r>
            <a:r>
              <a:rPr lang="pt-BR" b="1" spc="-100" dirty="0" smtClean="0"/>
              <a:t>. </a:t>
            </a:r>
          </a:p>
          <a:p>
            <a:pPr lvl="2"/>
            <a:r>
              <a:rPr lang="pt-BR" b="1" spc="-100" dirty="0" smtClean="0"/>
              <a:t>E Iahweh reinará sobre elas no monte Sião, </a:t>
            </a:r>
            <a:r>
              <a:rPr lang="pt-BR" b="1" u="sng" spc="-100" dirty="0" smtClean="0"/>
              <a:t>desde agora e para sempre</a:t>
            </a:r>
            <a:r>
              <a:rPr lang="pt-BR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Naquele dia </a:t>
            </a:r>
            <a:r>
              <a:rPr lang="pt-BR" sz="2800" b="1" spc="-100" dirty="0" smtClean="0"/>
              <a:t>– cuidado especial ao povo escolhido.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Ações de um </a:t>
            </a:r>
            <a:r>
              <a:rPr lang="pt-BR" sz="2800" b="1" spc="-100" dirty="0" smtClean="0">
                <a:solidFill>
                  <a:srgbClr val="66FF33"/>
                </a:solidFill>
              </a:rPr>
              <a:t>pastor</a:t>
            </a:r>
            <a:r>
              <a:rPr lang="pt-BR" sz="2800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FF"/>
                </a:solidFill>
              </a:rPr>
              <a:t>Resto</a:t>
            </a:r>
            <a:r>
              <a:rPr lang="pt-BR" sz="2800" b="1" spc="-100" dirty="0" smtClean="0"/>
              <a:t>: grupo insignificante como modelo.</a:t>
            </a:r>
          </a:p>
          <a:p>
            <a:pPr lvl="1">
              <a:lnSpc>
                <a:spcPct val="120000"/>
              </a:lnSpc>
            </a:pPr>
            <a:r>
              <a:rPr lang="pt-BR" sz="2800" b="1" u="sng" spc="-100" dirty="0" smtClean="0"/>
              <a:t>Eternidade escatológica</a:t>
            </a:r>
            <a:r>
              <a:rPr lang="pt-BR" sz="2800" b="1" spc="-100" dirty="0" smtClean="0"/>
              <a:t>.</a:t>
            </a:r>
            <a:endParaRPr lang="pt-BR" sz="1800" b="1" spc="-100" dirty="0" smtClean="0"/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			 </a:t>
            </a:r>
            <a:r>
              <a:rPr lang="pt-BR" sz="2800" b="1" spc="-100" dirty="0" smtClean="0">
                <a:solidFill>
                  <a:srgbClr val="FF0000"/>
                </a:solidFill>
              </a:rPr>
              <a:t>Visão do BOM PASTOR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642910" y="5969522"/>
            <a:ext cx="1143008" cy="500066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DRAMA DO EXÍLIO – presente (4,9-14)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4,9) </a:t>
            </a:r>
            <a:r>
              <a:rPr lang="pt-BR" b="1" spc="-100" dirty="0" smtClean="0">
                <a:solidFill>
                  <a:srgbClr val="66FF33"/>
                </a:solidFill>
              </a:rPr>
              <a:t>Agora</a:t>
            </a:r>
            <a:r>
              <a:rPr lang="pt-BR" b="1" spc="-100" dirty="0" smtClean="0"/>
              <a:t> por que gritas? Não tens um </a:t>
            </a:r>
            <a:r>
              <a:rPr lang="pt-BR" b="1" spc="-100" dirty="0" smtClean="0">
                <a:solidFill>
                  <a:srgbClr val="00FFFF"/>
                </a:solidFill>
              </a:rPr>
              <a:t>rei</a:t>
            </a:r>
            <a:r>
              <a:rPr lang="pt-BR" b="1" spc="-100" dirty="0" smtClean="0"/>
              <a:t> contigo?</a:t>
            </a:r>
          </a:p>
          <a:p>
            <a:pPr lvl="2"/>
            <a:r>
              <a:rPr lang="pt-BR" b="1" spc="-100" dirty="0" smtClean="0"/>
              <a:t>Desapareceram os teus </a:t>
            </a:r>
            <a:r>
              <a:rPr lang="pt-BR" b="1" spc="-100" dirty="0" smtClean="0">
                <a:solidFill>
                  <a:srgbClr val="00FFFF"/>
                </a:solidFill>
              </a:rPr>
              <a:t>conselheiros</a:t>
            </a:r>
            <a:r>
              <a:rPr lang="pt-BR" b="1" spc="-100" dirty="0" smtClean="0"/>
              <a:t>, </a:t>
            </a:r>
          </a:p>
          <a:p>
            <a:pPr lvl="2"/>
            <a:r>
              <a:rPr lang="pt-BR" b="1" spc="-100" dirty="0" smtClean="0"/>
              <a:t>para que a dor se apodere de ti como de uma parturiente?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66FF33"/>
                </a:solidFill>
              </a:rPr>
              <a:t>Discípulos</a:t>
            </a:r>
            <a:r>
              <a:rPr lang="pt-BR" sz="2800" b="1" spc="-100" dirty="0" smtClean="0"/>
              <a:t> (150 anos depois) atualizam Miquéias: Nabucodonosor invade Jerusalém e leva </a:t>
            </a:r>
            <a:r>
              <a:rPr lang="pt-BR" sz="2800" b="1" spc="-100" dirty="0" smtClean="0">
                <a:solidFill>
                  <a:srgbClr val="00FFFF"/>
                </a:solidFill>
              </a:rPr>
              <a:t>a corte e os nobres</a:t>
            </a:r>
            <a:r>
              <a:rPr lang="pt-BR" sz="2800" b="1" spc="-100" dirty="0" smtClean="0"/>
              <a:t> para a Babilônia. 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/>
          </a:p>
          <a:p>
            <a:pPr lvl="1">
              <a:lnSpc>
                <a:spcPct val="120000"/>
              </a:lnSpc>
            </a:pPr>
            <a:r>
              <a:rPr lang="pt-BR" sz="2800" b="1" i="1" spc="-100" dirty="0" smtClean="0"/>
              <a:t>“Miquéias já tinha avisado...”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DRAMA DO EXÍLIO – presente (4,9-14)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4,10) </a:t>
            </a:r>
            <a:r>
              <a:rPr lang="pt-BR" b="1" spc="-100" dirty="0" smtClean="0">
                <a:solidFill>
                  <a:srgbClr val="FF0000"/>
                </a:solidFill>
              </a:rPr>
              <a:t>Contorce-te e grita</a:t>
            </a:r>
            <a:r>
              <a:rPr lang="pt-BR" b="1" spc="-100" dirty="0" smtClean="0"/>
              <a:t>, filha de Sião, como uma parturiente, </a:t>
            </a:r>
          </a:p>
          <a:p>
            <a:pPr lvl="2"/>
            <a:r>
              <a:rPr lang="pt-BR" b="1" spc="-100" dirty="0" smtClean="0"/>
              <a:t>porque </a:t>
            </a:r>
            <a:r>
              <a:rPr lang="pt-BR" b="1" spc="-100" dirty="0" smtClean="0">
                <a:solidFill>
                  <a:srgbClr val="66FF33"/>
                </a:solidFill>
              </a:rPr>
              <a:t>agora</a:t>
            </a:r>
            <a:r>
              <a:rPr lang="pt-BR" b="1" spc="-100" dirty="0" smtClean="0"/>
              <a:t> </a:t>
            </a:r>
            <a:r>
              <a:rPr lang="pt-BR" b="1" spc="-100" dirty="0" smtClean="0">
                <a:solidFill>
                  <a:srgbClr val="FF0000"/>
                </a:solidFill>
              </a:rPr>
              <a:t>sairás da cidade </a:t>
            </a:r>
            <a:r>
              <a:rPr lang="pt-BR" b="1" spc="-100" dirty="0" smtClean="0"/>
              <a:t>e </a:t>
            </a:r>
            <a:r>
              <a:rPr lang="pt-BR" b="1" spc="-100" dirty="0" smtClean="0">
                <a:solidFill>
                  <a:srgbClr val="FF0000"/>
                </a:solidFill>
              </a:rPr>
              <a:t>habitarás no campo</a:t>
            </a:r>
            <a:r>
              <a:rPr lang="pt-BR" b="1" spc="-100" dirty="0" smtClean="0"/>
              <a:t>. </a:t>
            </a:r>
          </a:p>
          <a:p>
            <a:pPr lvl="2"/>
            <a:r>
              <a:rPr lang="pt-BR" b="1" spc="-100" dirty="0" smtClean="0"/>
              <a:t>Irás para </a:t>
            </a:r>
            <a:r>
              <a:rPr lang="pt-BR" b="1" u="wavyDbl" spc="-100" dirty="0" smtClean="0">
                <a:solidFill>
                  <a:srgbClr val="FF66FF"/>
                </a:solidFill>
              </a:rPr>
              <a:t>Babel</a:t>
            </a:r>
            <a:r>
              <a:rPr lang="pt-BR" b="1" spc="-100" dirty="0" smtClean="0"/>
              <a:t> e lá </a:t>
            </a:r>
            <a:r>
              <a:rPr lang="pt-BR" b="1" spc="-100" dirty="0" smtClean="0">
                <a:solidFill>
                  <a:srgbClr val="00FFFF"/>
                </a:solidFill>
              </a:rPr>
              <a:t>serás libertada</a:t>
            </a:r>
            <a:r>
              <a:rPr lang="pt-BR" b="1" spc="-100" dirty="0" smtClean="0"/>
              <a:t>; </a:t>
            </a:r>
          </a:p>
          <a:p>
            <a:pPr lvl="2"/>
            <a:r>
              <a:rPr lang="pt-BR" b="1" spc="-100" dirty="0" smtClean="0"/>
              <a:t>lá Iahweh te </a:t>
            </a:r>
            <a:r>
              <a:rPr lang="pt-BR" b="1" spc="-100" dirty="0" smtClean="0">
                <a:solidFill>
                  <a:srgbClr val="00FFFF"/>
                </a:solidFill>
              </a:rPr>
              <a:t>resgatará</a:t>
            </a:r>
            <a:r>
              <a:rPr lang="pt-BR" b="1" spc="-100" dirty="0" smtClean="0"/>
              <a:t> da mão de teus inimigos.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00"/>
                </a:solidFill>
              </a:rPr>
              <a:t>Aspecto negativo do exílio. 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FF"/>
                </a:solidFill>
              </a:rPr>
              <a:t>Babilônia</a:t>
            </a:r>
            <a:r>
              <a:rPr lang="pt-BR" sz="2800" b="1" spc="-100" dirty="0" smtClean="0"/>
              <a:t> não era importante à época de Miquéias, dominam os assírios e se torna símbolo do mal. 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00FF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Anúncio da futura libertação.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DRAMA DO EXÍLIO – presente (4,9-14)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4,12) Mas </a:t>
            </a:r>
            <a:r>
              <a:rPr lang="pt-BR" b="1" spc="-100" dirty="0" smtClean="0">
                <a:solidFill>
                  <a:srgbClr val="00FFFF"/>
                </a:solidFill>
              </a:rPr>
              <a:t>elas não conhecem</a:t>
            </a:r>
            <a:r>
              <a:rPr lang="pt-BR" b="1" spc="-100" dirty="0" smtClean="0"/>
              <a:t> os planos de Iahweh </a:t>
            </a:r>
          </a:p>
          <a:p>
            <a:pPr lvl="2"/>
            <a:r>
              <a:rPr lang="pt-BR" b="1" spc="-100" dirty="0" smtClean="0"/>
              <a:t>e </a:t>
            </a:r>
            <a:r>
              <a:rPr lang="pt-BR" b="1" spc="-100" dirty="0" smtClean="0">
                <a:solidFill>
                  <a:srgbClr val="00FFFF"/>
                </a:solidFill>
              </a:rPr>
              <a:t>não compreendem </a:t>
            </a:r>
            <a:r>
              <a:rPr lang="pt-BR" b="1" spc="-100" dirty="0" smtClean="0"/>
              <a:t>o seu desígnio: </a:t>
            </a:r>
          </a:p>
          <a:p>
            <a:pPr lvl="2"/>
            <a:r>
              <a:rPr lang="pt-BR" b="1" spc="-100" dirty="0" smtClean="0"/>
              <a:t>Ele as ajunta como o feixe na eira. </a:t>
            </a:r>
          </a:p>
          <a:p>
            <a:pPr lvl="2"/>
            <a:r>
              <a:rPr lang="pt-BR" b="1" spc="-100" dirty="0" smtClean="0"/>
              <a:t>Levanta-te e pisa o grão, </a:t>
            </a:r>
            <a:r>
              <a:rPr lang="pt-BR" b="1" spc="-100" dirty="0" smtClean="0">
                <a:solidFill>
                  <a:srgbClr val="FF0066"/>
                </a:solidFill>
              </a:rPr>
              <a:t>filha de Sião</a:t>
            </a:r>
            <a:r>
              <a:rPr lang="pt-BR" b="1" spc="-100" dirty="0" smtClean="0"/>
              <a:t>, porque farei de ferro os teus chifres </a:t>
            </a:r>
          </a:p>
          <a:p>
            <a:pPr lvl="2"/>
            <a:r>
              <a:rPr lang="pt-BR" b="1" spc="-100" dirty="0" smtClean="0"/>
              <a:t>e </a:t>
            </a:r>
            <a:r>
              <a:rPr lang="pt-BR" b="1" spc="-100" dirty="0" smtClean="0">
                <a:solidFill>
                  <a:srgbClr val="FF0066"/>
                </a:solidFill>
              </a:rPr>
              <a:t>teus cascos </a:t>
            </a:r>
            <a:r>
              <a:rPr lang="pt-BR" b="1" spc="-100" dirty="0" smtClean="0"/>
              <a:t>farei de bronze, para que esmagues numerosos povos.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00"/>
                </a:solidFill>
              </a:rPr>
              <a:t>Aspecto positivo do exílio. 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Nações não compreendem</a:t>
            </a:r>
            <a:r>
              <a:rPr lang="pt-BR" sz="2800" b="1" spc="-100" dirty="0" smtClean="0"/>
              <a:t>... (≠ visão anterior).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Resto se torna forte no momento de </a:t>
            </a:r>
            <a:r>
              <a:rPr lang="pt-BR" sz="2800" b="1" spc="-100" dirty="0" smtClean="0">
                <a:solidFill>
                  <a:srgbClr val="FF0066"/>
                </a:solidFill>
              </a:rPr>
              <a:t>fraqueza</a:t>
            </a:r>
            <a:r>
              <a:rPr lang="pt-BR" sz="2800" b="1" spc="-100" dirty="0" smtClean="0"/>
              <a:t>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00FF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Anúncio da futura libertação.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PROFECIA – verdadeiro pastor (5,1-3)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5,1) Mas tu, </a:t>
            </a:r>
            <a:r>
              <a:rPr lang="pt-BR" b="1" spc="-100" dirty="0" err="1" smtClean="0">
                <a:solidFill>
                  <a:srgbClr val="00FFFF"/>
                </a:solidFill>
              </a:rPr>
              <a:t>Belém-Éfrata</a:t>
            </a:r>
            <a:r>
              <a:rPr lang="pt-BR" b="1" spc="-100" dirty="0" smtClean="0"/>
              <a:t>, embora o menor dos clãs de Judá, </a:t>
            </a:r>
          </a:p>
          <a:p>
            <a:pPr lvl="2"/>
            <a:r>
              <a:rPr lang="pt-BR" b="1" spc="-100" dirty="0" smtClean="0"/>
              <a:t>de ti sairá para mim aquele que será dominador em Israel.</a:t>
            </a:r>
          </a:p>
          <a:p>
            <a:pPr lvl="2"/>
            <a:r>
              <a:rPr lang="pt-BR" b="1" spc="-100" dirty="0" smtClean="0"/>
              <a:t>Suas origens são de tempos antigos, de dias imemoráveis.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00FFFF"/>
                </a:solidFill>
              </a:rPr>
              <a:t>Belém</a:t>
            </a:r>
            <a:r>
              <a:rPr lang="pt-BR" sz="2800" b="1" spc="-100" dirty="0" smtClean="0"/>
              <a:t> significa casa do pão.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err="1" smtClean="0">
                <a:solidFill>
                  <a:srgbClr val="00FFFF"/>
                </a:solidFill>
              </a:rPr>
              <a:t>Éfrata</a:t>
            </a:r>
            <a:r>
              <a:rPr lang="pt-BR" sz="2800" b="1" spc="-100" dirty="0" smtClean="0"/>
              <a:t> é outro nome do local (1Sm 17,12; </a:t>
            </a:r>
            <a:r>
              <a:rPr lang="pt-BR" sz="2800" b="1" spc="-100" dirty="0" err="1" smtClean="0"/>
              <a:t>Rt</a:t>
            </a:r>
            <a:r>
              <a:rPr lang="pt-BR" sz="2800" b="1" spc="-100" dirty="0" smtClean="0"/>
              <a:t> 1,2).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00"/>
                </a:solidFill>
              </a:rPr>
              <a:t>Visita dos magos (</a:t>
            </a:r>
            <a:r>
              <a:rPr lang="pt-BR" sz="2800" b="1" spc="-100" dirty="0" err="1" smtClean="0">
                <a:solidFill>
                  <a:srgbClr val="FF0000"/>
                </a:solidFill>
              </a:rPr>
              <a:t>Mt</a:t>
            </a:r>
            <a:r>
              <a:rPr lang="pt-BR" sz="2800" b="1" spc="-100" dirty="0" smtClean="0">
                <a:solidFill>
                  <a:srgbClr val="FF0000"/>
                </a:solidFill>
              </a:rPr>
              <a:t> 2,1-12)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(</a:t>
            </a:r>
            <a:r>
              <a:rPr lang="pt-BR" b="1" spc="-100" dirty="0" err="1" smtClean="0"/>
              <a:t>Mt</a:t>
            </a:r>
            <a:r>
              <a:rPr lang="pt-BR" b="1" spc="-100" dirty="0" smtClean="0"/>
              <a:t> 2,6E)  E tu, Belém, terra de Judá, de modo algum és o menor entre os clãs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de Judá, pois de ti sairá um chefe que apascentará Israel, o meu povo.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4.googleusercontent.com/-4fjEHpiKVb4/TXzc7L3jG3I/AAAAAAAACQs/ugUEpCChdAU/s640/REINO+DE+ISRAEL+E+JUD%25C3%258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6250" b="12890"/>
          <a:stretch>
            <a:fillRect/>
          </a:stretch>
        </p:blipFill>
        <p:spPr bwMode="auto">
          <a:xfrm>
            <a:off x="2928926" y="-1"/>
            <a:ext cx="6215074" cy="6843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Elipse 2"/>
          <p:cNvSpPr/>
          <p:nvPr/>
        </p:nvSpPr>
        <p:spPr>
          <a:xfrm>
            <a:off x="4857752" y="4643446"/>
            <a:ext cx="1214446" cy="50006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PROFECIA – verdadeiro pastor (5,1-3)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5,2-3) </a:t>
            </a:r>
            <a:r>
              <a:rPr lang="pt-BR" b="1" u="sng" spc="-190" dirty="0" smtClean="0"/>
              <a:t>Por isso</a:t>
            </a:r>
            <a:r>
              <a:rPr lang="pt-BR" b="1" spc="-190" dirty="0" smtClean="0"/>
              <a:t> ele os abandonará até o tempo em que a </a:t>
            </a:r>
            <a:r>
              <a:rPr lang="pt-BR" b="1" spc="-190" dirty="0" smtClean="0">
                <a:solidFill>
                  <a:srgbClr val="00FFFF"/>
                </a:solidFill>
              </a:rPr>
              <a:t>parturiente dará à luz</a:t>
            </a:r>
            <a:r>
              <a:rPr lang="pt-BR" b="1" spc="-190" dirty="0" smtClean="0"/>
              <a:t>.</a:t>
            </a:r>
          </a:p>
          <a:p>
            <a:pPr lvl="2"/>
            <a:r>
              <a:rPr lang="pt-BR" b="1" u="sng" spc="-100" dirty="0" smtClean="0"/>
              <a:t>Então</a:t>
            </a:r>
            <a:r>
              <a:rPr lang="pt-BR" b="1" spc="-100" dirty="0" smtClean="0"/>
              <a:t> o resto de seus irmãos voltará para os filhos de Israel. </a:t>
            </a:r>
          </a:p>
          <a:p>
            <a:pPr lvl="2"/>
            <a:r>
              <a:rPr lang="pt-BR" b="1" spc="-100" dirty="0" smtClean="0"/>
              <a:t>Ele se erguerá e </a:t>
            </a:r>
            <a:r>
              <a:rPr lang="pt-BR" b="1" spc="-100" dirty="0" smtClean="0">
                <a:solidFill>
                  <a:srgbClr val="FF0066"/>
                </a:solidFill>
              </a:rPr>
              <a:t>apascentará o rebanho</a:t>
            </a:r>
            <a:r>
              <a:rPr lang="pt-BR" b="1" spc="-100" dirty="0" smtClean="0"/>
              <a:t> pela força de Iahweh, </a:t>
            </a:r>
          </a:p>
          <a:p>
            <a:pPr lvl="2"/>
            <a:r>
              <a:rPr lang="pt-BR" b="1" spc="-100" dirty="0" smtClean="0"/>
              <a:t>pela glória do nome de seu Deus. </a:t>
            </a:r>
          </a:p>
          <a:p>
            <a:pPr lvl="2"/>
            <a:r>
              <a:rPr lang="pt-BR" b="1" spc="-100" dirty="0" smtClean="0"/>
              <a:t>Eles se </a:t>
            </a:r>
            <a:r>
              <a:rPr lang="pt-BR" b="1" spc="-100" dirty="0" smtClean="0">
                <a:solidFill>
                  <a:srgbClr val="66FF33"/>
                </a:solidFill>
              </a:rPr>
              <a:t>estabelecerão</a:t>
            </a:r>
            <a:r>
              <a:rPr lang="pt-BR" b="1" spc="-100" dirty="0" smtClean="0"/>
              <a:t>, pois então ele </a:t>
            </a:r>
            <a:r>
              <a:rPr lang="pt-BR" b="1" spc="-100" dirty="0" smtClean="0">
                <a:solidFill>
                  <a:srgbClr val="66FF33"/>
                </a:solidFill>
              </a:rPr>
              <a:t>será grande </a:t>
            </a:r>
            <a:r>
              <a:rPr lang="pt-BR" b="1" spc="-100" dirty="0" smtClean="0"/>
              <a:t>até os confins da terra.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Releitura cristã do </a:t>
            </a:r>
            <a:r>
              <a:rPr lang="pt-BR" sz="2800" b="1" spc="-100" dirty="0" smtClean="0">
                <a:solidFill>
                  <a:srgbClr val="00FFFF"/>
                </a:solidFill>
              </a:rPr>
              <a:t>nascimento</a:t>
            </a:r>
            <a:r>
              <a:rPr lang="pt-BR" sz="2800" b="1" spc="-100" dirty="0" smtClean="0"/>
              <a:t>: Miquéias pensa no </a:t>
            </a:r>
            <a:r>
              <a:rPr lang="pt-BR" sz="2800" b="1" spc="-100" dirty="0" smtClean="0">
                <a:solidFill>
                  <a:srgbClr val="66FF33"/>
                </a:solidFill>
              </a:rPr>
              <a:t>crescimento</a:t>
            </a:r>
            <a:r>
              <a:rPr lang="pt-BR" sz="2800" b="1" spc="-100" dirty="0" smtClean="0"/>
              <a:t> do povo </a:t>
            </a:r>
            <a:r>
              <a:rPr lang="pt-BR" sz="2800" b="1" spc="-100" dirty="0" smtClean="0">
                <a:sym typeface="Wingdings" pitchFamily="2" charset="2"/>
              </a:rPr>
              <a:t> retorno + nascimentos.</a:t>
            </a:r>
          </a:p>
          <a:p>
            <a:pPr lvl="1">
              <a:lnSpc>
                <a:spcPct val="120000"/>
              </a:lnSpc>
            </a:pPr>
            <a:endParaRPr lang="pt-BR" sz="2800" b="1" spc="-100" dirty="0" smtClean="0"/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O </a:t>
            </a:r>
            <a:r>
              <a:rPr lang="pt-BR" sz="2800" b="1" spc="-100" dirty="0" smtClean="0">
                <a:solidFill>
                  <a:srgbClr val="FF0066"/>
                </a:solidFill>
              </a:rPr>
              <a:t>pastor</a:t>
            </a:r>
            <a:r>
              <a:rPr lang="pt-BR" sz="2800" b="1" spc="-100" dirty="0" smtClean="0"/>
              <a:t> não é mais Iahweh, mas um enviado.</a:t>
            </a: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PROFECIA – diferentes visões (5,4-7)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Falsos profetas anunciam a vitória (4-5): </a:t>
            </a:r>
            <a:r>
              <a:rPr lang="pt-BR" sz="2800" b="1" spc="-100" dirty="0" smtClean="0">
                <a:solidFill>
                  <a:srgbClr val="FFFF00"/>
                </a:solidFill>
              </a:rPr>
              <a:t>será...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spc="-100" dirty="0" smtClean="0"/>
              <a:t>                                   ≠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Resto de Israel como novidade (6-7): </a:t>
            </a:r>
            <a:r>
              <a:rPr lang="pt-BR" sz="2400" b="1" spc="-100" dirty="0" smtClean="0">
                <a:solidFill>
                  <a:srgbClr val="FFFF00"/>
                </a:solidFill>
              </a:rPr>
              <a:t>será... (2x)</a:t>
            </a: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mtClean="0">
                <a:solidFill>
                  <a:srgbClr val="FF00FF"/>
                </a:solidFill>
              </a:rPr>
              <a:t>c) </a:t>
            </a:r>
            <a:r>
              <a:rPr lang="pt-BR" b="1" dirty="0" smtClean="0">
                <a:solidFill>
                  <a:srgbClr val="FF00FF"/>
                </a:solidFill>
              </a:rPr>
              <a:t>PROFECIA </a:t>
            </a:r>
            <a:r>
              <a:rPr lang="pt-BR" b="1" smtClean="0">
                <a:solidFill>
                  <a:srgbClr val="FF00FF"/>
                </a:solidFill>
              </a:rPr>
              <a:t>– julgamento (5,8-14)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5,8) Que a tua mão se eleve contra os teus </a:t>
            </a:r>
            <a:r>
              <a:rPr lang="pt-BR" b="1" spc="-100" dirty="0" smtClean="0">
                <a:solidFill>
                  <a:srgbClr val="66FF33"/>
                </a:solidFill>
              </a:rPr>
              <a:t>adversários </a:t>
            </a:r>
          </a:p>
          <a:p>
            <a:pPr lvl="2"/>
            <a:r>
              <a:rPr lang="pt-BR" b="1" spc="-100" dirty="0" smtClean="0"/>
              <a:t>e que todos os teus </a:t>
            </a:r>
            <a:r>
              <a:rPr lang="pt-BR" b="1" spc="-100" dirty="0" smtClean="0">
                <a:solidFill>
                  <a:srgbClr val="66FF33"/>
                </a:solidFill>
              </a:rPr>
              <a:t>inimigos</a:t>
            </a:r>
            <a:r>
              <a:rPr lang="pt-BR" b="1" spc="-100" dirty="0" smtClean="0"/>
              <a:t> sejam aniquilados!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/>
              <a:t>Retomada do </a:t>
            </a:r>
            <a:r>
              <a:rPr lang="pt-BR" sz="2800" b="1" spc="-100" dirty="0" smtClean="0">
                <a:solidFill>
                  <a:srgbClr val="00FFFF"/>
                </a:solidFill>
              </a:rPr>
              <a:t>Dia do Senhor</a:t>
            </a:r>
            <a:r>
              <a:rPr lang="pt-BR" sz="2800" b="1" spc="-100" dirty="0" smtClean="0">
                <a:sym typeface="Wingdings" pitchFamily="2" charset="2"/>
              </a:rPr>
              <a:t>.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5,9) E será, </a:t>
            </a:r>
            <a:r>
              <a:rPr lang="pt-BR" b="1" spc="-100" dirty="0" smtClean="0">
                <a:solidFill>
                  <a:srgbClr val="00FFFF"/>
                </a:solidFill>
              </a:rPr>
              <a:t>naquele dia</a:t>
            </a:r>
            <a:r>
              <a:rPr lang="pt-BR" b="1" spc="-100" dirty="0" smtClean="0"/>
              <a:t>, — oráculo de Iahweh — 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eu </a:t>
            </a:r>
            <a:r>
              <a:rPr lang="pt-BR" b="1" spc="-100" dirty="0" smtClean="0">
                <a:solidFill>
                  <a:srgbClr val="FF0000"/>
                </a:solidFill>
              </a:rPr>
              <a:t>aniquilarei</a:t>
            </a:r>
            <a:r>
              <a:rPr lang="pt-BR" b="1" spc="-100" dirty="0" smtClean="0"/>
              <a:t> os teus cavalos no meio de ti e farei desaparecer os teus carros.</a:t>
            </a:r>
          </a:p>
          <a:p>
            <a:pPr lvl="1">
              <a:lnSpc>
                <a:spcPct val="120000"/>
              </a:lnSpc>
            </a:pPr>
            <a:r>
              <a:rPr lang="pt-BR" sz="2800" b="1" spc="-100" dirty="0" smtClean="0">
                <a:solidFill>
                  <a:srgbClr val="FF0000"/>
                </a:solidFill>
              </a:rPr>
              <a:t>Aniquilar</a:t>
            </a:r>
            <a:r>
              <a:rPr lang="pt-BR" sz="2800" b="1" spc="-100" dirty="0" smtClean="0"/>
              <a:t> = retirar os “amuletos” </a:t>
            </a:r>
            <a:r>
              <a:rPr lang="pt-BR" sz="2800" b="1" spc="-100" dirty="0" smtClean="0">
                <a:sym typeface="Wingdings" pitchFamily="2" charset="2"/>
              </a:rPr>
              <a:t> </a:t>
            </a:r>
            <a:r>
              <a:rPr lang="pt-BR" sz="2800" b="1" spc="-100" dirty="0" smtClean="0"/>
              <a:t>purificação.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5,14) Com </a:t>
            </a:r>
            <a:r>
              <a:rPr lang="pt-BR" b="1" spc="-100" dirty="0" smtClean="0">
                <a:solidFill>
                  <a:srgbClr val="FF66FF"/>
                </a:solidFill>
              </a:rPr>
              <a:t>ira</a:t>
            </a:r>
            <a:r>
              <a:rPr lang="pt-BR" b="1" spc="-100" dirty="0" smtClean="0"/>
              <a:t> e com furor tomarei vingança das nações que não ouviram!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olidFill>
                  <a:srgbClr val="FF66FF"/>
                </a:solidFill>
              </a:rPr>
              <a:t>Ira</a:t>
            </a:r>
            <a:r>
              <a:rPr lang="pt-BR" b="1" spc="-100" dirty="0" smtClean="0"/>
              <a:t> = falta de proximidade com Deus (</a:t>
            </a:r>
            <a:r>
              <a:rPr lang="pt-BR" b="1" strike="sngStrike" spc="-100" dirty="0" smtClean="0"/>
              <a:t>justiça</a:t>
            </a:r>
            <a:r>
              <a:rPr lang="pt-BR" b="1" spc="-1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Monte Sião.</a:t>
            </a:r>
          </a:p>
          <a:p>
            <a:r>
              <a:rPr lang="pt-BR" b="1" dirty="0" smtClean="0"/>
              <a:t>Drama do exílio.</a:t>
            </a:r>
          </a:p>
          <a:p>
            <a:r>
              <a:rPr lang="pt-BR" b="1" dirty="0" smtClean="0"/>
              <a:t>Profecia do pastor – julgamento.</a:t>
            </a:r>
          </a:p>
        </p:txBody>
      </p:sp>
      <p:pic>
        <p:nvPicPr>
          <p:cNvPr id="40962" name="Picture 2" descr="Resultado de imagem para dia do senhor escatologi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71942"/>
            <a:ext cx="3714744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Palavras para a inimiga.</a:t>
            </a:r>
          </a:p>
          <a:p>
            <a:r>
              <a:rPr lang="pt-BR" b="1" dirty="0" smtClean="0"/>
              <a:t>Reconstrução depois do exílio.</a:t>
            </a:r>
          </a:p>
          <a:p>
            <a:r>
              <a:rPr lang="pt-BR" b="1" dirty="0" smtClean="0"/>
              <a:t>Exemplo do Egito.</a:t>
            </a:r>
          </a:p>
          <a:p>
            <a:r>
              <a:rPr lang="pt-BR" b="1" dirty="0" smtClean="0"/>
              <a:t>Apelo final.</a:t>
            </a:r>
          </a:p>
        </p:txBody>
      </p:sp>
      <p:pic>
        <p:nvPicPr>
          <p:cNvPr id="61442" name="Picture 2" descr="Resultado de imagem para esperanç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778819"/>
            <a:ext cx="3643306" cy="30791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Palavras para a inimiga (7,8-10)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7,8-9) Não te alegres por minha causa, minha </a:t>
            </a:r>
            <a:r>
              <a:rPr lang="pt-BR" b="1" spc="-100" dirty="0" smtClean="0">
                <a:solidFill>
                  <a:srgbClr val="FF0000"/>
                </a:solidFill>
              </a:rPr>
              <a:t>inimiga</a:t>
            </a:r>
            <a:r>
              <a:rPr lang="pt-BR" b="1" spc="-100" dirty="0" smtClean="0"/>
              <a:t>: </a:t>
            </a:r>
          </a:p>
          <a:p>
            <a:pPr lvl="2"/>
            <a:r>
              <a:rPr lang="pt-BR" b="1" spc="-100" dirty="0" smtClean="0"/>
              <a:t>se </a:t>
            </a:r>
            <a:r>
              <a:rPr lang="pt-BR" b="1" spc="-100" dirty="0" smtClean="0">
                <a:solidFill>
                  <a:srgbClr val="FF0000"/>
                </a:solidFill>
              </a:rPr>
              <a:t>caí</a:t>
            </a:r>
            <a:r>
              <a:rPr lang="pt-BR" b="1" spc="-100" dirty="0" smtClean="0"/>
              <a:t>, me </a:t>
            </a:r>
            <a:r>
              <a:rPr lang="pt-BR" b="1" spc="-100" dirty="0" smtClean="0">
                <a:solidFill>
                  <a:srgbClr val="66FF33"/>
                </a:solidFill>
              </a:rPr>
              <a:t>levantarei</a:t>
            </a:r>
            <a:r>
              <a:rPr lang="pt-BR" b="1" spc="-100" dirty="0" smtClean="0"/>
              <a:t>; se habito nas </a:t>
            </a:r>
            <a:r>
              <a:rPr lang="pt-BR" b="1" spc="-100" dirty="0" smtClean="0">
                <a:solidFill>
                  <a:srgbClr val="FF0000"/>
                </a:solidFill>
              </a:rPr>
              <a:t>trevas</a:t>
            </a:r>
            <a:r>
              <a:rPr lang="pt-BR" b="1" spc="-100" dirty="0" smtClean="0"/>
              <a:t>, Iahweh é a minha </a:t>
            </a:r>
            <a:r>
              <a:rPr lang="pt-BR" b="1" spc="-100" dirty="0" smtClean="0">
                <a:solidFill>
                  <a:srgbClr val="66FF33"/>
                </a:solidFill>
              </a:rPr>
              <a:t>luz</a:t>
            </a:r>
            <a:r>
              <a:rPr lang="pt-BR" b="1" spc="-100" dirty="0" smtClean="0"/>
              <a:t>. </a:t>
            </a:r>
          </a:p>
          <a:p>
            <a:pPr lvl="2"/>
            <a:r>
              <a:rPr lang="pt-BR" b="1" spc="-100" dirty="0" smtClean="0"/>
              <a:t>Devo carregar a </a:t>
            </a:r>
            <a:r>
              <a:rPr lang="pt-BR" b="1" spc="-100" dirty="0" smtClean="0">
                <a:solidFill>
                  <a:srgbClr val="FF0000"/>
                </a:solidFill>
              </a:rPr>
              <a:t>ira</a:t>
            </a:r>
            <a:r>
              <a:rPr lang="pt-BR" b="1" spc="-100" dirty="0" smtClean="0"/>
              <a:t> de Iahweh, porque </a:t>
            </a:r>
            <a:r>
              <a:rPr lang="pt-BR" b="1" spc="-100" dirty="0" smtClean="0">
                <a:solidFill>
                  <a:srgbClr val="FF0000"/>
                </a:solidFill>
              </a:rPr>
              <a:t>pequei</a:t>
            </a:r>
            <a:r>
              <a:rPr lang="pt-BR" b="1" spc="-100" dirty="0" smtClean="0"/>
              <a:t> contra ele, </a:t>
            </a:r>
          </a:p>
          <a:p>
            <a:pPr lvl="2"/>
            <a:r>
              <a:rPr lang="pt-BR" b="1" spc="-100" dirty="0" smtClean="0"/>
              <a:t>até que ele </a:t>
            </a:r>
            <a:r>
              <a:rPr lang="pt-BR" b="1" spc="-100" dirty="0" smtClean="0">
                <a:solidFill>
                  <a:srgbClr val="66FF33"/>
                </a:solidFill>
              </a:rPr>
              <a:t>julgue</a:t>
            </a:r>
            <a:r>
              <a:rPr lang="pt-BR" b="1" spc="-100" dirty="0" smtClean="0"/>
              <a:t> a minha causa e restabeleça o meu </a:t>
            </a:r>
            <a:r>
              <a:rPr lang="pt-BR" b="1" spc="-100" dirty="0" smtClean="0">
                <a:solidFill>
                  <a:srgbClr val="66FF33"/>
                </a:solidFill>
              </a:rPr>
              <a:t>direito</a:t>
            </a:r>
            <a:r>
              <a:rPr lang="pt-BR" b="1" spc="-100" dirty="0" smtClean="0"/>
              <a:t>; </a:t>
            </a:r>
          </a:p>
          <a:p>
            <a:pPr lvl="2"/>
            <a:r>
              <a:rPr lang="pt-BR" b="1" spc="-100" dirty="0" smtClean="0"/>
              <a:t>ele me fará sair à </a:t>
            </a:r>
            <a:r>
              <a:rPr lang="pt-BR" b="1" spc="-100" dirty="0" smtClean="0">
                <a:solidFill>
                  <a:srgbClr val="66FF33"/>
                </a:solidFill>
              </a:rPr>
              <a:t>luz</a:t>
            </a:r>
            <a:r>
              <a:rPr lang="pt-BR" b="1" spc="-100" dirty="0" smtClean="0"/>
              <a:t>, e eu contemplarei a sua </a:t>
            </a:r>
            <a:r>
              <a:rPr lang="pt-BR" b="1" spc="-100" dirty="0" smtClean="0">
                <a:solidFill>
                  <a:srgbClr val="66FF33"/>
                </a:solidFill>
              </a:rPr>
              <a:t>justiça</a:t>
            </a:r>
            <a:r>
              <a:rPr lang="pt-BR" b="1" spc="-1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Confiança de mudança: </a:t>
            </a:r>
            <a:r>
              <a:rPr lang="pt-BR" b="1" spc="-100" dirty="0" smtClean="0">
                <a:solidFill>
                  <a:srgbClr val="FF0000"/>
                </a:solidFill>
              </a:rPr>
              <a:t>dificuldade</a:t>
            </a:r>
            <a:r>
              <a:rPr lang="pt-BR" b="1" spc="-100" dirty="0" smtClean="0"/>
              <a:t> </a:t>
            </a:r>
            <a:r>
              <a:rPr lang="pt-BR" b="1" spc="-100" dirty="0" smtClean="0">
                <a:sym typeface="Wingdings" pitchFamily="2" charset="2"/>
              </a:rPr>
              <a:t> </a:t>
            </a:r>
            <a:r>
              <a:rPr lang="pt-BR" b="1" spc="-100" dirty="0" smtClean="0">
                <a:solidFill>
                  <a:srgbClr val="66FF33"/>
                </a:solidFill>
                <a:sym typeface="Wingdings" pitchFamily="2" charset="2"/>
              </a:rPr>
              <a:t>vitória</a:t>
            </a:r>
            <a:r>
              <a:rPr lang="pt-BR" b="1" spc="-100" dirty="0" smtClean="0"/>
              <a:t>.</a:t>
            </a:r>
          </a:p>
          <a:p>
            <a:pPr lvl="1">
              <a:lnSpc>
                <a:spcPct val="120000"/>
              </a:lnSpc>
            </a:pPr>
            <a:endParaRPr lang="pt-BR" b="1" spc="-100" dirty="0" smtClean="0"/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Repetição da esperança, quando tudo vai mal, o profeta é realista, mas não deixa de ter um olhar positivo.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Palavras para a inimiga (7,8-10)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7,10) Minha </a:t>
            </a:r>
            <a:r>
              <a:rPr lang="pt-BR" b="1" spc="-100" dirty="0" smtClean="0">
                <a:solidFill>
                  <a:srgbClr val="FF0066"/>
                </a:solidFill>
              </a:rPr>
              <a:t>inimiga</a:t>
            </a:r>
            <a:r>
              <a:rPr lang="pt-BR" b="1" spc="-100" dirty="0" smtClean="0"/>
              <a:t> </a:t>
            </a:r>
            <a:r>
              <a:rPr lang="pt-BR" b="1" spc="-100" dirty="0" smtClean="0">
                <a:solidFill>
                  <a:srgbClr val="00FFFF"/>
                </a:solidFill>
              </a:rPr>
              <a:t>verá</a:t>
            </a:r>
            <a:r>
              <a:rPr lang="pt-BR" b="1" spc="-100" dirty="0" smtClean="0"/>
              <a:t>, e a vergonha a cobrirá, a ela que me dizia:</a:t>
            </a:r>
          </a:p>
          <a:p>
            <a:pPr lvl="2"/>
            <a:r>
              <a:rPr lang="pt-BR" b="1" spc="-100" dirty="0" smtClean="0">
                <a:solidFill>
                  <a:srgbClr val="66FF33"/>
                </a:solidFill>
              </a:rPr>
              <a:t>Onde</a:t>
            </a:r>
            <a:r>
              <a:rPr lang="pt-BR" b="1" spc="-100" dirty="0" smtClean="0"/>
              <a:t> está Iahweh, teu Deus? </a:t>
            </a:r>
          </a:p>
          <a:p>
            <a:pPr lvl="2"/>
            <a:r>
              <a:rPr lang="pt-BR" b="1" spc="-100" dirty="0" smtClean="0"/>
              <a:t>Meus olhos </a:t>
            </a:r>
            <a:r>
              <a:rPr lang="pt-BR" b="1" spc="-100" dirty="0" smtClean="0">
                <a:solidFill>
                  <a:srgbClr val="00FFFF"/>
                </a:solidFill>
              </a:rPr>
              <a:t>verão</a:t>
            </a:r>
            <a:r>
              <a:rPr lang="pt-BR" b="1" spc="-100" dirty="0" smtClean="0"/>
              <a:t> quando </a:t>
            </a:r>
            <a:r>
              <a:rPr lang="pt-BR" b="1" spc="-100" dirty="0" smtClean="0">
                <a:solidFill>
                  <a:srgbClr val="FF0066"/>
                </a:solidFill>
              </a:rPr>
              <a:t>ela</a:t>
            </a:r>
            <a:r>
              <a:rPr lang="pt-BR" b="1" spc="-100" dirty="0" smtClean="0"/>
              <a:t> for pisoteada como a lama das ruas.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olidFill>
                  <a:srgbClr val="00FFFF"/>
                </a:solidFill>
              </a:rPr>
              <a:t>Ver</a:t>
            </a:r>
            <a:r>
              <a:rPr lang="pt-BR" b="1" spc="-100" dirty="0" smtClean="0"/>
              <a:t> = reconhecer depois de meditar...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olidFill>
                  <a:srgbClr val="FF0066"/>
                </a:solidFill>
              </a:rPr>
              <a:t>Inimigos</a:t>
            </a:r>
            <a:r>
              <a:rPr lang="pt-BR" b="1" spc="-100" dirty="0" smtClean="0"/>
              <a:t> perguntam: </a:t>
            </a:r>
            <a:r>
              <a:rPr lang="pt-BR" b="1" spc="-100" dirty="0" smtClean="0">
                <a:solidFill>
                  <a:srgbClr val="66FF33"/>
                </a:solidFill>
              </a:rPr>
              <a:t>Onde</a:t>
            </a:r>
            <a:r>
              <a:rPr lang="pt-BR" b="1" spc="-100" dirty="0" smtClean="0"/>
              <a:t> está o teu Deus? (</a:t>
            </a:r>
            <a:r>
              <a:rPr lang="pt-BR" b="1" spc="-100" dirty="0" err="1" smtClean="0"/>
              <a:t>Sl</a:t>
            </a:r>
            <a:r>
              <a:rPr lang="pt-BR" b="1" spc="-100" dirty="0" smtClean="0"/>
              <a:t> 42,4.10) contra a visão que Deus habitasse somente o Templo.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to 15"/>
          <p:cNvCxnSpPr/>
          <p:nvPr/>
        </p:nvCxnSpPr>
        <p:spPr>
          <a:xfrm>
            <a:off x="357158" y="2314567"/>
            <a:ext cx="1325413" cy="158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1442497" y="2311752"/>
            <a:ext cx="490542" cy="10394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618704" y="2100253"/>
            <a:ext cx="2870624" cy="158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1614020" y="2602749"/>
            <a:ext cx="7172822" cy="1588"/>
          </a:xfrm>
          <a:prstGeom prst="straightConnector1">
            <a:avLst/>
          </a:prstGeom>
          <a:ln w="127000">
            <a:gradFill>
              <a:gsLst>
                <a:gs pos="0">
                  <a:srgbClr val="00FFFF"/>
                </a:gs>
                <a:gs pos="47000">
                  <a:schemeClr val="tx1"/>
                </a:gs>
              </a:gsLst>
              <a:lin ang="108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trela de 5 pontas 5"/>
          <p:cNvSpPr/>
          <p:nvPr/>
        </p:nvSpPr>
        <p:spPr>
          <a:xfrm>
            <a:off x="-32" y="2000240"/>
            <a:ext cx="642942" cy="571504"/>
          </a:xfrm>
          <a:prstGeom prst="star5">
            <a:avLst/>
          </a:prstGeom>
          <a:solidFill>
            <a:srgbClr val="FFFF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-214346" y="278605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1.000 a.C.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REINO UNIDO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8" name="Estrela de 5 pontas 7"/>
          <p:cNvSpPr/>
          <p:nvPr/>
        </p:nvSpPr>
        <p:spPr>
          <a:xfrm>
            <a:off x="1428728" y="2000240"/>
            <a:ext cx="642942" cy="571504"/>
          </a:xfrm>
          <a:prstGeom prst="star5">
            <a:avLst/>
          </a:prstGeom>
          <a:solidFill>
            <a:srgbClr val="00FF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785786" y="3429000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FF00"/>
                </a:solidFill>
              </a:rPr>
              <a:t>931 a.C.</a:t>
            </a:r>
          </a:p>
          <a:p>
            <a:pPr algn="ctr"/>
            <a:r>
              <a:rPr lang="pt-BR" sz="2000" b="1" dirty="0" smtClean="0">
                <a:solidFill>
                  <a:srgbClr val="00FF00"/>
                </a:solidFill>
              </a:rPr>
              <a:t>REINO DIVIDIDO</a:t>
            </a:r>
            <a:endParaRPr lang="pt-BR" sz="2000" b="1" dirty="0">
              <a:solidFill>
                <a:srgbClr val="00FF00"/>
              </a:solidFill>
            </a:endParaRPr>
          </a:p>
        </p:txBody>
      </p:sp>
      <p:sp>
        <p:nvSpPr>
          <p:cNvPr id="10" name="Estrela de 5 pontas 9"/>
          <p:cNvSpPr/>
          <p:nvPr/>
        </p:nvSpPr>
        <p:spPr>
          <a:xfrm>
            <a:off x="4071934" y="1714488"/>
            <a:ext cx="642942" cy="571504"/>
          </a:xfrm>
          <a:prstGeom prst="star5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3214678" y="2643182"/>
            <a:ext cx="24288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722 a.C.</a:t>
            </a: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DESTRUIÇÃO</a:t>
            </a: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NORTE – Samaria </a:t>
            </a:r>
          </a:p>
          <a:p>
            <a:pPr algn="ctr"/>
            <a:endParaRPr lang="pt-BR" sz="2000" b="1" dirty="0" smtClean="0">
              <a:solidFill>
                <a:srgbClr val="FF3300"/>
              </a:solidFill>
            </a:endParaRPr>
          </a:p>
          <a:p>
            <a:pPr algn="ctr"/>
            <a:endParaRPr lang="pt-BR" sz="2000" b="1" dirty="0" smtClean="0">
              <a:solidFill>
                <a:srgbClr val="FF330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Assírios</a:t>
            </a:r>
            <a:endParaRPr lang="pt-BR" sz="2000" b="1" dirty="0">
              <a:solidFill>
                <a:srgbClr val="FF3300"/>
              </a:solidFill>
            </a:endParaRPr>
          </a:p>
        </p:txBody>
      </p:sp>
      <p:sp>
        <p:nvSpPr>
          <p:cNvPr id="12" name="Estrela de 5 pontas 11"/>
          <p:cNvSpPr/>
          <p:nvPr/>
        </p:nvSpPr>
        <p:spPr>
          <a:xfrm>
            <a:off x="6357950" y="2266942"/>
            <a:ext cx="642942" cy="571504"/>
          </a:xfrm>
          <a:prstGeom prst="star5">
            <a:avLst/>
          </a:prstGeom>
          <a:solidFill>
            <a:srgbClr val="00FFFF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FFFF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715008" y="2824158"/>
            <a:ext cx="22145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586 a.C.</a:t>
            </a: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DESTRUIÇÃO </a:t>
            </a: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SUL - Jerusalém</a:t>
            </a: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Babilônicos Exílio</a:t>
            </a: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r"/>
            <a:r>
              <a:rPr lang="pt-BR" sz="2000" b="1" dirty="0" smtClean="0">
                <a:solidFill>
                  <a:srgbClr val="FF66FF"/>
                </a:solidFill>
              </a:rPr>
              <a:t>RETORNO</a:t>
            </a:r>
            <a:endParaRPr lang="pt-BR" sz="2000" b="1" dirty="0">
              <a:solidFill>
                <a:srgbClr val="FF66FF"/>
              </a:solidFill>
            </a:endParaRPr>
          </a:p>
        </p:txBody>
      </p:sp>
      <p:sp>
        <p:nvSpPr>
          <p:cNvPr id="18" name="Estrela de 5 pontas 17"/>
          <p:cNvSpPr/>
          <p:nvPr/>
        </p:nvSpPr>
        <p:spPr>
          <a:xfrm>
            <a:off x="7429520" y="2285992"/>
            <a:ext cx="642942" cy="571504"/>
          </a:xfrm>
          <a:prstGeom prst="star5">
            <a:avLst/>
          </a:prstGeom>
          <a:solidFill>
            <a:srgbClr val="FF66FF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FFFF"/>
              </a:solidFill>
            </a:endParaRPr>
          </a:p>
        </p:txBody>
      </p:sp>
      <p:sp>
        <p:nvSpPr>
          <p:cNvPr id="20" name="Seta em curva para cima 19"/>
          <p:cNvSpPr/>
          <p:nvPr/>
        </p:nvSpPr>
        <p:spPr>
          <a:xfrm>
            <a:off x="7929586" y="5357826"/>
            <a:ext cx="571504" cy="285752"/>
          </a:xfrm>
          <a:prstGeom prst="curvedUpArrow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Reconstrução depois do Exílio (7,11-13)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7,11-13) </a:t>
            </a:r>
            <a:r>
              <a:rPr lang="pt-BR" b="1" spc="-100" dirty="0" smtClean="0">
                <a:solidFill>
                  <a:srgbClr val="00FFFF"/>
                </a:solidFill>
              </a:rPr>
              <a:t>Dia</a:t>
            </a:r>
            <a:r>
              <a:rPr lang="pt-BR" b="1" spc="-100" dirty="0" smtClean="0"/>
              <a:t> de reconstruir as tuas </a:t>
            </a:r>
            <a:r>
              <a:rPr lang="pt-BR" b="1" spc="-100" dirty="0" smtClean="0">
                <a:solidFill>
                  <a:srgbClr val="66FF33"/>
                </a:solidFill>
              </a:rPr>
              <a:t>muralhas</a:t>
            </a:r>
            <a:r>
              <a:rPr lang="pt-BR" b="1" spc="-100" dirty="0" smtClean="0"/>
              <a:t>! </a:t>
            </a:r>
          </a:p>
          <a:p>
            <a:pPr lvl="2"/>
            <a:r>
              <a:rPr lang="pt-BR" b="1" spc="-100" dirty="0" smtClean="0">
                <a:solidFill>
                  <a:srgbClr val="00FFFF"/>
                </a:solidFill>
              </a:rPr>
              <a:t>Dia</a:t>
            </a:r>
            <a:r>
              <a:rPr lang="pt-BR" b="1" spc="-100" dirty="0" smtClean="0"/>
              <a:t> esse em que estenderão as tuas </a:t>
            </a:r>
            <a:r>
              <a:rPr lang="pt-BR" b="1" spc="-100" dirty="0" smtClean="0">
                <a:solidFill>
                  <a:srgbClr val="66FF33"/>
                </a:solidFill>
              </a:rPr>
              <a:t>fronteiras</a:t>
            </a:r>
            <a:r>
              <a:rPr lang="pt-BR" b="1" spc="-100" dirty="0" smtClean="0"/>
              <a:t>,</a:t>
            </a:r>
          </a:p>
          <a:p>
            <a:pPr lvl="2"/>
            <a:r>
              <a:rPr lang="pt-BR" b="1" spc="-100" dirty="0" smtClean="0">
                <a:solidFill>
                  <a:srgbClr val="00FFFF"/>
                </a:solidFill>
              </a:rPr>
              <a:t>dia</a:t>
            </a:r>
            <a:r>
              <a:rPr lang="pt-BR" b="1" spc="-100" dirty="0" smtClean="0"/>
              <a:t> esse em que virão a </a:t>
            </a:r>
            <a:r>
              <a:rPr lang="pt-BR" b="1" spc="-100" dirty="0" smtClean="0">
                <a:solidFill>
                  <a:srgbClr val="66FF33"/>
                </a:solidFill>
              </a:rPr>
              <a:t>ti</a:t>
            </a:r>
            <a:r>
              <a:rPr lang="pt-BR" b="1" spc="-100" dirty="0" smtClean="0"/>
              <a:t> desde a Assíria até o Egito, </a:t>
            </a:r>
          </a:p>
          <a:p>
            <a:pPr lvl="2"/>
            <a:r>
              <a:rPr lang="pt-BR" b="1" spc="-100" dirty="0" smtClean="0"/>
              <a:t>desde Tiro até o rio, de um mar a outro, de uma montanha a outra. 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Não é o Dia do Senhor, mas a </a:t>
            </a:r>
            <a:r>
              <a:rPr lang="pt-BR" b="1" spc="-100" dirty="0" smtClean="0">
                <a:solidFill>
                  <a:srgbClr val="00FFFF"/>
                </a:solidFill>
              </a:rPr>
              <a:t>situação</a:t>
            </a:r>
            <a:r>
              <a:rPr lang="pt-BR" b="1" spc="-100" dirty="0" smtClean="0"/>
              <a:t> de </a:t>
            </a:r>
            <a:r>
              <a:rPr lang="pt-BR" b="1" spc="-100" dirty="0" smtClean="0">
                <a:solidFill>
                  <a:srgbClr val="66FF33"/>
                </a:solidFill>
              </a:rPr>
              <a:t>reconstruir</a:t>
            </a:r>
            <a:r>
              <a:rPr lang="pt-BR" b="1" spc="-100" dirty="0" smtClean="0"/>
              <a:t> Jerusalém após o retorno do exílio (</a:t>
            </a:r>
            <a:r>
              <a:rPr lang="pt-BR" b="1" u="sng" spc="-100" dirty="0" smtClean="0"/>
              <a:t>+</a:t>
            </a:r>
            <a:r>
              <a:rPr lang="pt-BR" b="1" spc="-100" dirty="0" smtClean="0"/>
              <a:t> 70 anos). 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Retoma o futuro </a:t>
            </a:r>
            <a:r>
              <a:rPr lang="pt-BR" b="1" spc="-100" dirty="0" smtClean="0">
                <a:sym typeface="Wingdings" pitchFamily="2" charset="2"/>
              </a:rPr>
              <a:t> Jerusalém como ponto de encontro.</a:t>
            </a:r>
            <a:endParaRPr lang="pt-BR" b="1" spc="-100" dirty="0" smtClean="0"/>
          </a:p>
          <a:p>
            <a:pPr lvl="1">
              <a:lnSpc>
                <a:spcPct val="120000"/>
              </a:lnSpc>
            </a:pPr>
            <a:endParaRPr lang="pt-BR" b="1" spc="-100" dirty="0" smtClean="0"/>
          </a:p>
          <a:p>
            <a:pPr lvl="1">
              <a:lnSpc>
                <a:spcPct val="120000"/>
              </a:lnSpc>
            </a:pP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Exemplo do Egito (7,14-17)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7,14) </a:t>
            </a:r>
            <a:r>
              <a:rPr lang="pt-BR" b="1" spc="-100" dirty="0" smtClean="0">
                <a:solidFill>
                  <a:srgbClr val="66FF33"/>
                </a:solidFill>
              </a:rPr>
              <a:t>Apascenta</a:t>
            </a:r>
            <a:r>
              <a:rPr lang="pt-BR" b="1" spc="-100" dirty="0" smtClean="0"/>
              <a:t> o teu povo com o teu cajado, o </a:t>
            </a:r>
            <a:r>
              <a:rPr lang="pt-BR" b="1" spc="-100" dirty="0" smtClean="0">
                <a:solidFill>
                  <a:srgbClr val="66FF33"/>
                </a:solidFill>
              </a:rPr>
              <a:t>rebanho</a:t>
            </a:r>
            <a:r>
              <a:rPr lang="pt-BR" b="1" spc="-100" dirty="0" smtClean="0"/>
              <a:t> de tua herança, que mora sozinho na floresta, em meio a uma terra frutífera. Que pastem em </a:t>
            </a:r>
            <a:r>
              <a:rPr lang="pt-BR" b="1" spc="-100" dirty="0" err="1" smtClean="0"/>
              <a:t>Basã</a:t>
            </a:r>
            <a:r>
              <a:rPr lang="pt-BR" b="1" spc="-100" dirty="0" smtClean="0"/>
              <a:t> e em </a:t>
            </a:r>
            <a:r>
              <a:rPr lang="pt-BR" b="1" spc="-100" dirty="0" err="1" smtClean="0"/>
              <a:t>Galaad</a:t>
            </a:r>
            <a:r>
              <a:rPr lang="pt-BR" b="1" spc="-100" dirty="0" smtClean="0"/>
              <a:t>, como nos dias antigos! 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Retoma a imagem do </a:t>
            </a:r>
            <a:r>
              <a:rPr lang="pt-BR" b="1" spc="-100" dirty="0" smtClean="0">
                <a:solidFill>
                  <a:srgbClr val="66FF33"/>
                </a:solidFill>
              </a:rPr>
              <a:t>pastor</a:t>
            </a:r>
            <a:r>
              <a:rPr lang="pt-BR" b="1" spc="-100" dirty="0" smtClean="0">
                <a:sym typeface="Wingdings" pitchFamily="2" charset="2"/>
              </a:rPr>
              <a:t>.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7,15-16) Como nos dias de tua saída da terra do </a:t>
            </a:r>
            <a:r>
              <a:rPr lang="pt-BR" b="1" spc="-100" dirty="0" smtClean="0">
                <a:solidFill>
                  <a:srgbClr val="00FFFF"/>
                </a:solidFill>
              </a:rPr>
              <a:t>Egito</a:t>
            </a:r>
            <a:r>
              <a:rPr lang="pt-BR" b="1" spc="-100" dirty="0" smtClean="0"/>
              <a:t>, 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faz-nos ver maravilhas! Que as nações vejam e se </a:t>
            </a:r>
            <a:r>
              <a:rPr lang="pt-BR" b="1" spc="-100" dirty="0" smtClean="0">
                <a:solidFill>
                  <a:srgbClr val="FF0066"/>
                </a:solidFill>
              </a:rPr>
              <a:t>envergonhem</a:t>
            </a:r>
            <a:r>
              <a:rPr lang="pt-BR" b="1" spc="-100" dirty="0" smtClean="0"/>
              <a:t>, 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apesar de todo o seu </a:t>
            </a:r>
            <a:r>
              <a:rPr lang="pt-BR" b="1" spc="-100" dirty="0" smtClean="0">
                <a:solidFill>
                  <a:srgbClr val="FF0066"/>
                </a:solidFill>
              </a:rPr>
              <a:t>poderio</a:t>
            </a:r>
            <a:r>
              <a:rPr lang="pt-BR" b="1" spc="-100" dirty="0" smtClean="0"/>
              <a:t>, </a:t>
            </a:r>
          </a:p>
          <a:p>
            <a:pPr lvl="2">
              <a:lnSpc>
                <a:spcPct val="120000"/>
              </a:lnSpc>
            </a:pPr>
            <a:r>
              <a:rPr lang="pt-BR" b="1" spc="-100" dirty="0" smtClean="0"/>
              <a:t>que ponham a mão na boca, e seus ouvidos fiquem surdos. </a:t>
            </a:r>
            <a:endParaRPr lang="pt-BR" b="1" spc="-100" dirty="0" smtClean="0">
              <a:sym typeface="Wingdings" pitchFamily="2" charset="2"/>
            </a:endParaRP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ym typeface="Wingdings" pitchFamily="2" charset="2"/>
              </a:rPr>
              <a:t>Compara o retorno do exílio à saída do </a:t>
            </a:r>
            <a:r>
              <a:rPr lang="pt-BR" b="1" spc="-100" dirty="0" smtClean="0">
                <a:solidFill>
                  <a:srgbClr val="00FFFF"/>
                </a:solidFill>
                <a:sym typeface="Wingdings" pitchFamily="2" charset="2"/>
              </a:rPr>
              <a:t>Egito</a:t>
            </a:r>
            <a:r>
              <a:rPr lang="pt-BR" b="1" spc="-100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Retorno = instrumento de </a:t>
            </a:r>
            <a:r>
              <a:rPr lang="pt-BR" b="1" spc="-100" dirty="0" smtClean="0">
                <a:solidFill>
                  <a:srgbClr val="FF0066"/>
                </a:solidFill>
              </a:rPr>
              <a:t>questionamento</a:t>
            </a:r>
            <a:r>
              <a:rPr lang="pt-BR" b="1" spc="-100" dirty="0" smtClean="0"/>
              <a:t>...</a:t>
            </a:r>
          </a:p>
          <a:p>
            <a:pPr lvl="2">
              <a:lnSpc>
                <a:spcPct val="120000"/>
              </a:lnSpc>
            </a:pP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Exemplo do Egito (7,14-17)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7,17) Que lambam o pó como a </a:t>
            </a:r>
            <a:r>
              <a:rPr lang="pt-BR" b="1" spc="-100" dirty="0" smtClean="0">
                <a:solidFill>
                  <a:srgbClr val="FF0066"/>
                </a:solidFill>
              </a:rPr>
              <a:t>serpente</a:t>
            </a:r>
            <a:r>
              <a:rPr lang="pt-BR" b="1" spc="-100" dirty="0" smtClean="0"/>
              <a:t>, </a:t>
            </a:r>
          </a:p>
          <a:p>
            <a:pPr lvl="2"/>
            <a:r>
              <a:rPr lang="pt-BR" b="1" spc="-100" dirty="0" smtClean="0"/>
              <a:t>como os animais que rastejam sobre a terra. </a:t>
            </a:r>
          </a:p>
          <a:p>
            <a:pPr lvl="2"/>
            <a:r>
              <a:rPr lang="pt-BR" b="1" spc="-100" dirty="0" smtClean="0"/>
              <a:t>Que saiam tremendo de suas </a:t>
            </a:r>
            <a:r>
              <a:rPr lang="pt-BR" b="1" spc="-100" dirty="0" smtClean="0">
                <a:solidFill>
                  <a:srgbClr val="00FFFF"/>
                </a:solidFill>
              </a:rPr>
              <a:t>fortalezas</a:t>
            </a:r>
            <a:r>
              <a:rPr lang="pt-BR" b="1" spc="-100" dirty="0" smtClean="0"/>
              <a:t>, </a:t>
            </a:r>
          </a:p>
          <a:p>
            <a:pPr lvl="2"/>
            <a:r>
              <a:rPr lang="pt-BR" b="1" spc="-100" dirty="0" smtClean="0"/>
              <a:t>que temam e tenham medo diante de ti.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olidFill>
                  <a:srgbClr val="FF0066"/>
                </a:solidFill>
              </a:rPr>
              <a:t>Serpente</a:t>
            </a:r>
            <a:r>
              <a:rPr lang="pt-BR" b="1" spc="-100" dirty="0" smtClean="0"/>
              <a:t> = castigo de rastejar, não crescer (</a:t>
            </a:r>
            <a:r>
              <a:rPr lang="pt-BR" b="1" spc="-100" dirty="0" err="1" smtClean="0"/>
              <a:t>Gn</a:t>
            </a:r>
            <a:r>
              <a:rPr lang="pt-BR" b="1" spc="-100" dirty="0" smtClean="0"/>
              <a:t> 2-3)</a:t>
            </a:r>
            <a:r>
              <a:rPr lang="pt-BR" b="1" spc="-100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Fortaleza não traz </a:t>
            </a:r>
            <a:r>
              <a:rPr lang="pt-BR" b="1" spc="-100" dirty="0" smtClean="0">
                <a:solidFill>
                  <a:srgbClr val="00FFFF"/>
                </a:solidFill>
              </a:rPr>
              <a:t>segurança</a:t>
            </a:r>
            <a:r>
              <a:rPr lang="pt-BR" b="1" spc="-100" dirty="0" smtClean="0"/>
              <a:t> = Jerusalém já aprendeu.</a:t>
            </a:r>
          </a:p>
          <a:p>
            <a:pPr lvl="1">
              <a:lnSpc>
                <a:spcPct val="120000"/>
              </a:lnSpc>
            </a:pPr>
            <a:endParaRPr lang="pt-BR" b="1" spc="-100" dirty="0" smtClean="0"/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Intervenção divina provoca confusão pois muda </a:t>
            </a:r>
            <a:r>
              <a:rPr lang="pt-BR" b="1" spc="-100" smtClean="0"/>
              <a:t>os paradigmas/tradições/naturalidade...</a:t>
            </a: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d) Apelo final (7,18-20)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7,18) </a:t>
            </a:r>
            <a:r>
              <a:rPr lang="pt-BR" b="1" spc="-100" dirty="0" smtClean="0">
                <a:solidFill>
                  <a:srgbClr val="00FFFF"/>
                </a:solidFill>
              </a:rPr>
              <a:t>Qual deus é como </a:t>
            </a:r>
            <a:r>
              <a:rPr lang="pt-BR" b="1" spc="-100" dirty="0" smtClean="0"/>
              <a:t>tu, que tira a falta e perdoa o crime? </a:t>
            </a:r>
          </a:p>
          <a:p>
            <a:pPr lvl="2"/>
            <a:r>
              <a:rPr lang="pt-BR" b="1" spc="-100" dirty="0" smtClean="0"/>
              <a:t>Em favor do </a:t>
            </a:r>
            <a:r>
              <a:rPr lang="pt-BR" b="1" u="sng" spc="-100" dirty="0" smtClean="0">
                <a:solidFill>
                  <a:srgbClr val="66FF33"/>
                </a:solidFill>
              </a:rPr>
              <a:t>resto</a:t>
            </a:r>
            <a:r>
              <a:rPr lang="pt-BR" b="1" spc="-100" dirty="0" smtClean="0"/>
              <a:t> de sua herança, ele não exaspera sempre sua </a:t>
            </a:r>
            <a:r>
              <a:rPr lang="pt-BR" b="1" spc="-100" dirty="0" err="1" smtClean="0">
                <a:solidFill>
                  <a:srgbClr val="FF0066"/>
                </a:solidFill>
              </a:rPr>
              <a:t>coléra</a:t>
            </a:r>
            <a:r>
              <a:rPr lang="pt-BR" b="1" spc="-100" dirty="0" smtClean="0"/>
              <a:t>, </a:t>
            </a:r>
          </a:p>
          <a:p>
            <a:pPr lvl="2"/>
            <a:r>
              <a:rPr lang="pt-BR" b="1" spc="-100" dirty="0" smtClean="0"/>
              <a:t>mas tem prazer em conceder sua </a:t>
            </a:r>
            <a:r>
              <a:rPr lang="pt-BR" b="1" spc="-100" dirty="0" smtClean="0">
                <a:solidFill>
                  <a:srgbClr val="FF0066"/>
                </a:solidFill>
              </a:rPr>
              <a:t>graça</a:t>
            </a:r>
            <a:r>
              <a:rPr lang="pt-BR" b="1" spc="-100" dirty="0" smtClean="0"/>
              <a:t>. </a:t>
            </a:r>
          </a:p>
          <a:p>
            <a:pPr lvl="1">
              <a:lnSpc>
                <a:spcPct val="120000"/>
              </a:lnSpc>
            </a:pPr>
            <a:r>
              <a:rPr lang="pt-BR" b="1" spc="-100" dirty="0" err="1" smtClean="0">
                <a:solidFill>
                  <a:srgbClr val="00FFFF"/>
                </a:solidFill>
              </a:rPr>
              <a:t>Miká</a:t>
            </a:r>
            <a:r>
              <a:rPr lang="pt-BR" b="1" spc="-100" dirty="0" smtClean="0">
                <a:solidFill>
                  <a:srgbClr val="00FFFF"/>
                </a:solidFill>
              </a:rPr>
              <a:t> (</a:t>
            </a:r>
            <a:r>
              <a:rPr lang="pt-BR" b="1" spc="-100" dirty="0" err="1" smtClean="0">
                <a:solidFill>
                  <a:srgbClr val="00FFFF"/>
                </a:solidFill>
              </a:rPr>
              <a:t>el</a:t>
            </a:r>
            <a:r>
              <a:rPr lang="pt-BR" b="1" spc="-100" dirty="0" smtClean="0">
                <a:solidFill>
                  <a:srgbClr val="00FFFF"/>
                </a:solidFill>
              </a:rPr>
              <a:t>) </a:t>
            </a:r>
            <a:r>
              <a:rPr lang="pt-BR" b="1" spc="-100" dirty="0" smtClean="0"/>
              <a:t>= nome do profeta</a:t>
            </a:r>
            <a:r>
              <a:rPr lang="pt-BR" b="1" spc="-100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ym typeface="Wingdings" pitchFamily="2" charset="2"/>
              </a:rPr>
              <a:t>Processo (</a:t>
            </a:r>
            <a:r>
              <a:rPr lang="pt-BR" b="1" spc="-100" dirty="0" err="1" smtClean="0">
                <a:sym typeface="Wingdings" pitchFamily="2" charset="2"/>
              </a:rPr>
              <a:t>riv</a:t>
            </a:r>
            <a:r>
              <a:rPr lang="pt-BR" b="1" spc="-100" dirty="0" smtClean="0">
                <a:sym typeface="Wingdings" pitchFamily="2" charset="2"/>
              </a:rPr>
              <a:t>) termina com o arrependimento...</a:t>
            </a:r>
          </a:p>
          <a:p>
            <a:pPr lvl="1">
              <a:lnSpc>
                <a:spcPct val="120000"/>
              </a:lnSpc>
            </a:pPr>
            <a:endParaRPr lang="pt-BR" b="1" spc="-100" dirty="0" smtClean="0">
              <a:sym typeface="Wingdings" pitchFamily="2" charset="2"/>
            </a:endParaRPr>
          </a:p>
          <a:p>
            <a:pPr lvl="1">
              <a:lnSpc>
                <a:spcPct val="120000"/>
              </a:lnSpc>
            </a:pPr>
            <a:r>
              <a:rPr lang="pt-BR" b="1" spc="-100" dirty="0" smtClean="0">
                <a:sym typeface="Wingdings" pitchFamily="2" charset="2"/>
              </a:rPr>
              <a:t>Linguagem de esperança – Deus não mantém a distância (</a:t>
            </a:r>
            <a:r>
              <a:rPr lang="pt-BR" b="1" spc="-100" dirty="0" smtClean="0">
                <a:solidFill>
                  <a:srgbClr val="FF0066"/>
                </a:solidFill>
                <a:sym typeface="Wingdings" pitchFamily="2" charset="2"/>
              </a:rPr>
              <a:t>cólera</a:t>
            </a:r>
            <a:r>
              <a:rPr lang="pt-BR" b="1" spc="-100" dirty="0" smtClean="0">
                <a:sym typeface="Wingdings" pitchFamily="2" charset="2"/>
              </a:rPr>
              <a:t>), mas a proximidade (</a:t>
            </a:r>
            <a:r>
              <a:rPr lang="pt-BR" b="1" spc="-100" dirty="0" smtClean="0">
                <a:solidFill>
                  <a:srgbClr val="FF0066"/>
                </a:solidFill>
                <a:sym typeface="Wingdings" pitchFamily="2" charset="2"/>
              </a:rPr>
              <a:t>graça</a:t>
            </a:r>
            <a:r>
              <a:rPr lang="pt-BR" b="1" spc="-100" dirty="0" smtClean="0">
                <a:sym typeface="Wingdings" pitchFamily="2" charset="2"/>
              </a:rPr>
              <a:t>).</a:t>
            </a: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d) Apelo final (7,18-20)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(</a:t>
            </a:r>
            <a:r>
              <a:rPr lang="pt-BR" b="1" spc="-100" dirty="0" err="1" smtClean="0"/>
              <a:t>Mq</a:t>
            </a:r>
            <a:r>
              <a:rPr lang="pt-BR" b="1" spc="-100" dirty="0" smtClean="0"/>
              <a:t> 7,19-20) </a:t>
            </a:r>
            <a:r>
              <a:rPr lang="pt-BR" b="1" spc="-150" dirty="0" smtClean="0"/>
              <a:t>Mais uma vez ele terá </a:t>
            </a:r>
            <a:r>
              <a:rPr lang="pt-BR" b="1" spc="-150" dirty="0" smtClean="0">
                <a:solidFill>
                  <a:srgbClr val="66FF33"/>
                </a:solidFill>
              </a:rPr>
              <a:t>piedade de nós</a:t>
            </a:r>
            <a:r>
              <a:rPr lang="pt-BR" b="1" spc="-150" dirty="0" smtClean="0"/>
              <a:t>, pisará aos pés nossas </a:t>
            </a:r>
            <a:r>
              <a:rPr lang="pt-BR" b="1" spc="-150" dirty="0" smtClean="0">
                <a:solidFill>
                  <a:srgbClr val="FF0066"/>
                </a:solidFill>
              </a:rPr>
              <a:t>faltas</a:t>
            </a:r>
            <a:r>
              <a:rPr lang="pt-BR" b="1" spc="-150" dirty="0" smtClean="0"/>
              <a:t>,</a:t>
            </a:r>
          </a:p>
          <a:p>
            <a:pPr lvl="2"/>
            <a:r>
              <a:rPr lang="pt-BR" b="1" spc="-100" dirty="0" smtClean="0"/>
              <a:t>lançará no fundo mar todos os nossos pecados.</a:t>
            </a:r>
          </a:p>
          <a:p>
            <a:pPr lvl="2"/>
            <a:r>
              <a:rPr lang="pt-BR" b="1" spc="-100" dirty="0" smtClean="0"/>
              <a:t>Concederá a </a:t>
            </a:r>
            <a:r>
              <a:rPr lang="pt-BR" b="1" spc="-100" dirty="0" smtClean="0">
                <a:solidFill>
                  <a:srgbClr val="00FFFF"/>
                </a:solidFill>
              </a:rPr>
              <a:t>Jacó</a:t>
            </a:r>
            <a:r>
              <a:rPr lang="pt-BR" b="1" spc="-100" dirty="0" smtClean="0"/>
              <a:t> tua fidelidade, a </a:t>
            </a:r>
            <a:r>
              <a:rPr lang="pt-BR" b="1" spc="-100" dirty="0" smtClean="0">
                <a:solidFill>
                  <a:srgbClr val="00FFFF"/>
                </a:solidFill>
              </a:rPr>
              <a:t>Abraão</a:t>
            </a:r>
            <a:r>
              <a:rPr lang="pt-BR" b="1" spc="-100" dirty="0" smtClean="0"/>
              <a:t> tua graça </a:t>
            </a:r>
          </a:p>
          <a:p>
            <a:pPr lvl="2"/>
            <a:r>
              <a:rPr lang="pt-BR" b="1" spc="-100" dirty="0" smtClean="0"/>
              <a:t>que </a:t>
            </a:r>
            <a:r>
              <a:rPr lang="pt-BR" b="1" spc="-100" dirty="0" smtClean="0">
                <a:solidFill>
                  <a:srgbClr val="FF00FF"/>
                </a:solidFill>
              </a:rPr>
              <a:t>juraste</a:t>
            </a:r>
            <a:r>
              <a:rPr lang="pt-BR" b="1" spc="-100" dirty="0" smtClean="0"/>
              <a:t> a nossos pais desde os dias de outrora.</a:t>
            </a:r>
          </a:p>
          <a:p>
            <a:pPr lvl="1">
              <a:lnSpc>
                <a:spcPct val="120000"/>
              </a:lnSpc>
            </a:pPr>
            <a:r>
              <a:rPr lang="pt-BR" b="1" spc="-100" dirty="0" smtClean="0"/>
              <a:t>Pontos importantes são resumidos: </a:t>
            </a:r>
          </a:p>
          <a:p>
            <a:pPr lvl="1">
              <a:lnSpc>
                <a:spcPct val="120000"/>
              </a:lnSpc>
              <a:buNone/>
            </a:pPr>
            <a:r>
              <a:rPr lang="pt-BR" b="1" spc="-100" dirty="0" smtClean="0"/>
              <a:t>		</a:t>
            </a:r>
            <a:r>
              <a:rPr lang="pt-BR" b="1" spc="-100" dirty="0" smtClean="0">
                <a:solidFill>
                  <a:srgbClr val="FF0066"/>
                </a:solidFill>
              </a:rPr>
              <a:t>Pecado/queda</a:t>
            </a:r>
            <a:r>
              <a:rPr lang="pt-BR" b="1" spc="-100" dirty="0" smtClean="0"/>
              <a:t> </a:t>
            </a:r>
            <a:r>
              <a:rPr lang="pt-BR" b="1" spc="-100" dirty="0" smtClean="0">
                <a:sym typeface="Wingdings" pitchFamily="2" charset="2"/>
              </a:rPr>
              <a:t> retorno a Deus (</a:t>
            </a:r>
            <a:r>
              <a:rPr lang="pt-BR" b="1" spc="-100" dirty="0" smtClean="0">
                <a:solidFill>
                  <a:srgbClr val="66FF33"/>
                </a:solidFill>
                <a:sym typeface="Wingdings" pitchFamily="2" charset="2"/>
              </a:rPr>
              <a:t>arrependimento</a:t>
            </a:r>
            <a:r>
              <a:rPr lang="pt-BR" b="1" spc="-100" dirty="0" smtClean="0">
                <a:sym typeface="Wingdings" pitchFamily="2" charset="2"/>
              </a:rPr>
              <a:t>),</a:t>
            </a:r>
          </a:p>
          <a:p>
            <a:pPr lvl="1">
              <a:lnSpc>
                <a:spcPct val="120000"/>
              </a:lnSpc>
              <a:buNone/>
            </a:pPr>
            <a:r>
              <a:rPr lang="pt-BR" b="1" spc="-100" dirty="0" smtClean="0">
                <a:sym typeface="Wingdings" pitchFamily="2" charset="2"/>
              </a:rPr>
              <a:t>		Certeza da fidelidade  </a:t>
            </a:r>
            <a:r>
              <a:rPr lang="pt-BR" b="1" spc="-100" dirty="0" smtClean="0">
                <a:solidFill>
                  <a:srgbClr val="00FFFF"/>
                </a:solidFill>
                <a:sym typeface="Wingdings" pitchFamily="2" charset="2"/>
              </a:rPr>
              <a:t>patriarcas</a:t>
            </a:r>
            <a:r>
              <a:rPr lang="pt-BR" b="1" spc="-100" dirty="0" smtClean="0">
                <a:sym typeface="Wingdings" pitchFamily="2" charset="2"/>
              </a:rPr>
              <a:t>,</a:t>
            </a:r>
          </a:p>
          <a:p>
            <a:pPr lvl="1">
              <a:lnSpc>
                <a:spcPct val="120000"/>
              </a:lnSpc>
              <a:buNone/>
            </a:pPr>
            <a:r>
              <a:rPr lang="pt-BR" b="1" spc="-100" dirty="0" smtClean="0">
                <a:sym typeface="Wingdings" pitchFamily="2" charset="2"/>
              </a:rPr>
              <a:t>		Juramento na </a:t>
            </a:r>
            <a:r>
              <a:rPr lang="pt-BR" b="1" spc="-100" dirty="0" smtClean="0">
                <a:solidFill>
                  <a:srgbClr val="FF00FF"/>
                </a:solidFill>
                <a:sym typeface="Wingdings" pitchFamily="2" charset="2"/>
              </a:rPr>
              <a:t>Aliança</a:t>
            </a:r>
            <a:r>
              <a:rPr lang="pt-BR" b="1" spc="-100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  <a:buNone/>
            </a:pPr>
            <a:endParaRPr lang="pt-BR" sz="1800" b="1" spc="-100" dirty="0" smtClean="0">
              <a:sym typeface="Wingdings" pitchFamily="2" charset="2"/>
            </a:endParaRPr>
          </a:p>
          <a:p>
            <a:pPr lvl="1">
              <a:lnSpc>
                <a:spcPct val="120000"/>
              </a:lnSpc>
              <a:buNone/>
            </a:pPr>
            <a:r>
              <a:rPr lang="pt-BR" b="1" spc="-100" dirty="0" smtClean="0">
                <a:sym typeface="Wingdings" pitchFamily="2" charset="2"/>
              </a:rPr>
              <a:t>FINAL ABERTO E CONFIANTE...</a:t>
            </a:r>
            <a:endParaRPr lang="pt-BR" b="1" spc="-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Benedictus (</a:t>
            </a:r>
            <a:r>
              <a:rPr lang="pt-BR" b="1" dirty="0" err="1" smtClean="0">
                <a:solidFill>
                  <a:srgbClr val="FF00FF"/>
                </a:solidFill>
              </a:rPr>
              <a:t>Lc</a:t>
            </a:r>
            <a:r>
              <a:rPr lang="pt-BR" b="1" dirty="0" smtClean="0">
                <a:solidFill>
                  <a:srgbClr val="FF00FF"/>
                </a:solidFill>
              </a:rPr>
              <a:t> 1,67-79)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/>
            <a:r>
              <a:rPr lang="pt-BR" b="1" spc="-100" dirty="0" smtClean="0"/>
              <a:t>Zacarias, seu pai, repleto do Espírito Santo, profetizou: </a:t>
            </a:r>
          </a:p>
          <a:p>
            <a:pPr lvl="2"/>
            <a:endParaRPr lang="pt-BR" b="1" spc="-100" dirty="0" smtClean="0"/>
          </a:p>
          <a:p>
            <a:pPr lvl="2"/>
            <a:r>
              <a:rPr lang="pt-BR" b="1" spc="-100" dirty="0" smtClean="0"/>
              <a:t>Bendito seja o Senhor Deus de Israel, </a:t>
            </a:r>
          </a:p>
          <a:p>
            <a:pPr lvl="2"/>
            <a:r>
              <a:rPr lang="pt-BR" b="1" spc="-100" dirty="0" smtClean="0"/>
              <a:t>que a seu povo visitou e libertou; </a:t>
            </a:r>
          </a:p>
          <a:p>
            <a:pPr lvl="2"/>
            <a:r>
              <a:rPr lang="pt-BR" b="1" spc="-100" dirty="0" smtClean="0"/>
              <a:t>e fez surgir um poderoso Salvador </a:t>
            </a:r>
          </a:p>
          <a:p>
            <a:pPr lvl="2"/>
            <a:r>
              <a:rPr lang="pt-BR" b="1" spc="-100" dirty="0" smtClean="0"/>
              <a:t>na casa de Davi, seu servidor, </a:t>
            </a:r>
          </a:p>
          <a:p>
            <a:pPr lvl="2"/>
            <a:r>
              <a:rPr lang="pt-BR" b="1" spc="-100" dirty="0" smtClean="0"/>
              <a:t>como falara pela boca de seus santos, </a:t>
            </a:r>
          </a:p>
          <a:p>
            <a:pPr lvl="2"/>
            <a:r>
              <a:rPr lang="pt-BR" b="1" spc="-100" dirty="0" smtClean="0"/>
              <a:t>os profetas desde os tempos mais antigos, </a:t>
            </a:r>
          </a:p>
          <a:p>
            <a:pPr lvl="2"/>
            <a:r>
              <a:rPr lang="pt-BR" b="1" spc="-100" dirty="0" smtClean="0"/>
              <a:t>para salvar-nos do poder dos inimigos </a:t>
            </a:r>
          </a:p>
          <a:p>
            <a:pPr lvl="2"/>
            <a:r>
              <a:rPr lang="pt-BR" b="1" spc="-100" dirty="0" smtClean="0"/>
              <a:t>e da mão de todos quantos nos odeiam. </a:t>
            </a:r>
          </a:p>
          <a:p>
            <a:pPr lvl="2"/>
            <a:r>
              <a:rPr lang="pt-BR" b="1" spc="-100" dirty="0" smtClean="0">
                <a:solidFill>
                  <a:schemeClr val="tx1"/>
                </a:solidFill>
              </a:rPr>
              <a:t>Assim mostrou misericórdia a nossos pais, </a:t>
            </a:r>
          </a:p>
          <a:p>
            <a:pPr lvl="2"/>
            <a:r>
              <a:rPr lang="pt-BR" b="1" spc="-100" dirty="0" smtClean="0">
                <a:solidFill>
                  <a:schemeClr val="tx1"/>
                </a:solidFill>
              </a:rPr>
              <a:t>recordando a sua santa Aliança </a:t>
            </a:r>
          </a:p>
          <a:p>
            <a:pPr lvl="2"/>
            <a:r>
              <a:rPr lang="pt-BR" b="1" spc="-100" dirty="0" smtClean="0">
                <a:solidFill>
                  <a:schemeClr val="tx1"/>
                </a:solidFill>
              </a:rPr>
              <a:t>e o juramento a Abraão, o nosso pai, </a:t>
            </a:r>
          </a:p>
          <a:p>
            <a:pPr lvl="2"/>
            <a:r>
              <a:rPr lang="pt-BR" b="1" spc="-100" dirty="0" smtClean="0"/>
              <a:t>de conceder-nos que, libertos do inimigo, </a:t>
            </a:r>
          </a:p>
          <a:p>
            <a:pPr lvl="2"/>
            <a:r>
              <a:rPr lang="pt-BR" b="1" spc="-100" dirty="0" smtClean="0"/>
              <a:t>a ele nós sirvamos sem temor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lvl="2"/>
            <a:r>
              <a:rPr lang="pt-BR" b="1" spc="-100" dirty="0" smtClean="0"/>
              <a:t>em santidade e em justiça diante dele,</a:t>
            </a:r>
          </a:p>
          <a:p>
            <a:pPr lvl="2"/>
            <a:r>
              <a:rPr lang="pt-BR" b="1" spc="-100" dirty="0" smtClean="0"/>
              <a:t>enquanto perdurarem nossos dias. </a:t>
            </a:r>
          </a:p>
          <a:p>
            <a:pPr lvl="2"/>
            <a:r>
              <a:rPr lang="pt-BR" b="1" spc="-100" dirty="0" smtClean="0"/>
              <a:t>Serás profeta do Altíssimo, ó menino, </a:t>
            </a:r>
          </a:p>
          <a:p>
            <a:pPr lvl="2"/>
            <a:r>
              <a:rPr lang="pt-BR" b="1" spc="-100" dirty="0" smtClean="0"/>
              <a:t>pois irás andando à frente do Senhor </a:t>
            </a:r>
          </a:p>
          <a:p>
            <a:pPr lvl="2"/>
            <a:r>
              <a:rPr lang="pt-BR" b="1" spc="-100" dirty="0" smtClean="0"/>
              <a:t>para aplainar e preparar os seus caminhos, </a:t>
            </a:r>
          </a:p>
          <a:p>
            <a:pPr lvl="2"/>
            <a:r>
              <a:rPr lang="pt-BR" b="1" spc="-100" dirty="0" smtClean="0"/>
              <a:t>anunciando ao seu povo a salvação,</a:t>
            </a:r>
          </a:p>
          <a:p>
            <a:pPr lvl="2"/>
            <a:r>
              <a:rPr lang="pt-BR" b="1" spc="-100" dirty="0" smtClean="0"/>
              <a:t>que está na remissão de seus pecados; </a:t>
            </a:r>
          </a:p>
          <a:p>
            <a:pPr lvl="2"/>
            <a:r>
              <a:rPr lang="pt-BR" b="1" spc="-100" dirty="0" smtClean="0"/>
              <a:t>pelo amor do coração de nosso Deus, </a:t>
            </a:r>
          </a:p>
          <a:p>
            <a:pPr lvl="2"/>
            <a:r>
              <a:rPr lang="pt-BR" b="1" spc="-100" dirty="0" smtClean="0"/>
              <a:t>Sol nascente que nos veio visitar </a:t>
            </a:r>
          </a:p>
          <a:p>
            <a:pPr lvl="2"/>
            <a:r>
              <a:rPr lang="pt-BR" b="1" spc="-100" dirty="0" smtClean="0"/>
              <a:t>lá do alto como luz resplandecente </a:t>
            </a:r>
          </a:p>
          <a:p>
            <a:pPr lvl="2"/>
            <a:r>
              <a:rPr lang="pt-BR" b="1" spc="-100" dirty="0" smtClean="0"/>
              <a:t>a iluminar a quantos jazem entre as trevas </a:t>
            </a:r>
          </a:p>
          <a:p>
            <a:pPr lvl="2"/>
            <a:r>
              <a:rPr lang="pt-BR" b="1" spc="-100" dirty="0" smtClean="0"/>
              <a:t>e na sombra da morte estão sentados </a:t>
            </a:r>
          </a:p>
          <a:p>
            <a:pPr lvl="2"/>
            <a:r>
              <a:rPr lang="pt-BR" b="1" spc="-100" dirty="0" smtClean="0"/>
              <a:t>e para dirigir os nossos passos, </a:t>
            </a:r>
          </a:p>
          <a:p>
            <a:pPr lvl="2"/>
            <a:r>
              <a:rPr lang="pt-BR" b="1" spc="-100" dirty="0" smtClean="0"/>
              <a:t>guiando-nos no caminho da paz.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pt-BR" sz="3200" b="1" dirty="0" smtClean="0"/>
          </a:p>
          <a:p>
            <a:pPr>
              <a:lnSpc>
                <a:spcPct val="120000"/>
              </a:lnSpc>
            </a:pPr>
            <a:r>
              <a:rPr lang="pt-BR" sz="3200" b="1" dirty="0" smtClean="0"/>
              <a:t>Estrutura do livro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1,2 – 3,12 	Ameaças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66FF33"/>
                </a:solidFill>
              </a:rPr>
              <a:t>4,1 – 5,14 	Promessas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----------------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6,1 – 7,7 	Ameaças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66FF33"/>
                </a:solidFill>
              </a:rPr>
              <a:t>7,8-20		Promessas</a:t>
            </a:r>
            <a:endParaRPr lang="pt-BR" b="1" dirty="0" smtClean="0">
              <a:solidFill>
                <a:srgbClr val="66FF33"/>
              </a:solidFill>
            </a:endParaRPr>
          </a:p>
        </p:txBody>
      </p:sp>
      <p:sp>
        <p:nvSpPr>
          <p:cNvPr id="4" name="Seta em curva para a esquerda 3"/>
          <p:cNvSpPr/>
          <p:nvPr/>
        </p:nvSpPr>
        <p:spPr>
          <a:xfrm>
            <a:off x="5072066" y="3000372"/>
            <a:ext cx="428628" cy="714380"/>
          </a:xfrm>
          <a:prstGeom prst="curvedLeft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Seta em curva para a esquerda 4"/>
          <p:cNvSpPr/>
          <p:nvPr/>
        </p:nvSpPr>
        <p:spPr>
          <a:xfrm>
            <a:off x="5072066" y="4786322"/>
            <a:ext cx="428628" cy="714380"/>
          </a:xfrm>
          <a:prstGeom prst="curvedLeft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7: Esperança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Palavras para a inimiga.</a:t>
            </a:r>
          </a:p>
          <a:p>
            <a:r>
              <a:rPr lang="pt-BR" b="1" dirty="0" smtClean="0"/>
              <a:t>Reconstrução depois do exílio.</a:t>
            </a:r>
          </a:p>
          <a:p>
            <a:r>
              <a:rPr lang="pt-BR" b="1" dirty="0" smtClean="0"/>
              <a:t>Exemplo do Egito.</a:t>
            </a:r>
          </a:p>
          <a:p>
            <a:r>
              <a:rPr lang="pt-BR" b="1" dirty="0" smtClean="0"/>
              <a:t>Apelo final.</a:t>
            </a:r>
          </a:p>
        </p:txBody>
      </p:sp>
      <p:pic>
        <p:nvPicPr>
          <p:cNvPr id="61442" name="Picture 2" descr="Resultado de imagem para esperanç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778819"/>
            <a:ext cx="3643306" cy="30791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RECAPITULANDO...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err="1" smtClean="0">
                <a:solidFill>
                  <a:srgbClr val="00FF00"/>
                </a:solidFill>
              </a:rPr>
              <a:t>Mq</a:t>
            </a:r>
            <a:r>
              <a:rPr lang="pt-BR" sz="3200" b="1" dirty="0" smtClean="0">
                <a:solidFill>
                  <a:srgbClr val="00FF00"/>
                </a:solidFill>
              </a:rPr>
              <a:t> 4-5 – Restauração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Monte Sião – futuro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</a:t>
            </a:r>
            <a:r>
              <a:rPr lang="pt-BR" sz="2800" b="1" dirty="0" smtClean="0">
                <a:solidFill>
                  <a:srgbClr val="FF6600"/>
                </a:solidFill>
              </a:rPr>
              <a:t>Fim dos dias, Visão </a:t>
            </a:r>
            <a:r>
              <a:rPr lang="pt-BR" sz="2800" b="1" dirty="0" err="1" smtClean="0">
                <a:solidFill>
                  <a:srgbClr val="FF6600"/>
                </a:solidFill>
              </a:rPr>
              <a:t>inclusivista</a:t>
            </a:r>
            <a:r>
              <a:rPr lang="pt-BR" sz="2800" b="1" dirty="0" smtClean="0">
                <a:solidFill>
                  <a:srgbClr val="FF6600"/>
                </a:solidFill>
              </a:rPr>
              <a:t> – paz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Drama do exílio – presente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Babel, exílio (+) </a:t>
            </a:r>
            <a:r>
              <a:rPr lang="pt-BR" sz="2800" b="1" dirty="0" smtClean="0">
                <a:solidFill>
                  <a:srgbClr val="FF6600"/>
                </a:solidFill>
                <a:sym typeface="Wingdings" pitchFamily="2" charset="2"/>
              </a:rPr>
              <a:t> (–)</a:t>
            </a:r>
            <a:endParaRPr lang="pt-BR" sz="2800" b="1" dirty="0" smtClean="0">
              <a:solidFill>
                <a:srgbClr val="FF66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Profecia do pastor – julgamento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Deus toma conta, prepara o fim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RECAPITULANDO...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err="1" smtClean="0">
                <a:solidFill>
                  <a:srgbClr val="00FF00"/>
                </a:solidFill>
              </a:rPr>
              <a:t>Mq</a:t>
            </a:r>
            <a:r>
              <a:rPr lang="pt-BR" sz="3200" b="1" dirty="0" smtClean="0">
                <a:solidFill>
                  <a:srgbClr val="00FF00"/>
                </a:solidFill>
              </a:rPr>
              <a:t> 7 – Esperança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Inimiga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</a:t>
            </a:r>
            <a:r>
              <a:rPr lang="pt-BR" sz="2800" b="1" dirty="0" smtClean="0">
                <a:solidFill>
                  <a:srgbClr val="FF6600"/>
                </a:solidFill>
              </a:rPr>
              <a:t>Dificuldade para a vitória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Reconstrução depois do exílio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Reconstruir Jerusalém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Exemplo do Egito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Libertação, vergonha, serpente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 dirty="0" smtClean="0"/>
              <a:t>Apelo final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Deus toma conta, prepara o fim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endParaRPr lang="pt-BR" sz="2800" b="1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Miquéias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Pessoa.</a:t>
            </a:r>
          </a:p>
          <a:p>
            <a:r>
              <a:rPr lang="pt-BR" b="1" dirty="0" smtClean="0"/>
              <a:t>História.</a:t>
            </a:r>
          </a:p>
          <a:p>
            <a:r>
              <a:rPr lang="pt-BR" b="1" dirty="0" smtClean="0"/>
              <a:t>Mensagem.</a:t>
            </a:r>
          </a:p>
          <a:p>
            <a:r>
              <a:rPr lang="pt-BR" b="1" dirty="0" smtClean="0"/>
              <a:t>Atualização.</a:t>
            </a:r>
          </a:p>
        </p:txBody>
      </p:sp>
      <p:pic>
        <p:nvPicPr>
          <p:cNvPr id="1026" name="Picture 2" descr="Resultado de imagem para olhar penetrante profet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0675" y="3114675"/>
            <a:ext cx="3743325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Miquéias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3200" b="1" dirty="0" smtClean="0">
                <a:solidFill>
                  <a:srgbClr val="FF00FF"/>
                </a:solidFill>
              </a:rPr>
              <a:t>A) PESSOA</a:t>
            </a:r>
            <a:endParaRPr lang="pt-BR" sz="3600" b="1" cap="small" dirty="0" smtClean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3200" b="1" dirty="0" smtClean="0"/>
              <a:t>Homem do sul.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Não fala da vocação.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Agricultor?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Fala para o povo (não vive na corte do rei).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Teve discípulos que aumentaram o texto e interpretaram a mensagem.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Miquéias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3200" b="1" dirty="0" smtClean="0">
                <a:solidFill>
                  <a:srgbClr val="FF00FF"/>
                </a:solidFill>
              </a:rPr>
              <a:t>B) HISTÓRIA</a:t>
            </a:r>
            <a:endParaRPr lang="pt-BR" sz="3600" b="1" cap="small" dirty="0" smtClean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3200" b="1" dirty="0" smtClean="0"/>
              <a:t>Vive perto de Jerusalém e está preocupado com os Assírios </a:t>
            </a:r>
            <a:r>
              <a:rPr lang="pt-BR" sz="3200" b="1" dirty="0" smtClean="0">
                <a:sym typeface="Wingdings" pitchFamily="2" charset="2"/>
              </a:rPr>
              <a:t> </a:t>
            </a:r>
            <a:r>
              <a:rPr lang="pt-BR" sz="3200" b="1" dirty="0" smtClean="0"/>
              <a:t>Norte.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População rural migrava para cidades.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Fala contra as cidades – elenca pecados: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idolatria (1,5)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opressão (2,1-2)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falta de justiça (3,9-11)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Miquéias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sz="3200" b="1" dirty="0" smtClean="0">
                <a:solidFill>
                  <a:srgbClr val="FF00FF"/>
                </a:solidFill>
              </a:rPr>
              <a:t>C) MENSAGEM</a:t>
            </a:r>
            <a:endParaRPr lang="pt-BR" sz="3600" b="1" cap="small" dirty="0" smtClean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3200" b="1" dirty="0" smtClean="0"/>
              <a:t>Faz um processo com testemunhas (</a:t>
            </a:r>
            <a:r>
              <a:rPr lang="pt-BR" sz="3200" b="1" dirty="0" err="1" smtClean="0"/>
              <a:t>riv</a:t>
            </a:r>
            <a:r>
              <a:rPr lang="pt-BR" sz="3200" b="1" dirty="0" smtClean="0"/>
              <a:t>).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Apresenta as culpas (pecados).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Culpados (povo/autoridades) devem pagar.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Desgraça </a:t>
            </a:r>
            <a:r>
              <a:rPr lang="pt-BR" sz="3200" b="1" dirty="0" smtClean="0">
                <a:sym typeface="Wingdings" pitchFamily="2" charset="2"/>
              </a:rPr>
              <a:t> graça.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>
                <a:sym typeface="Wingdings" pitchFamily="2" charset="2"/>
              </a:rPr>
              <a:t>Confiança em Deus: resto de Israel.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>
                <a:sym typeface="Wingdings" pitchFamily="2" charset="2"/>
              </a:rPr>
              <a:t>Israel/Sião = centro de convergência.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>
                <a:sym typeface="Wingdings" pitchFamily="2" charset="2"/>
              </a:rPr>
              <a:t>Uso no Novo Testamento.</a:t>
            </a:r>
            <a:endParaRPr lang="pt-B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Miquéias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3200" b="1" dirty="0" smtClean="0">
                <a:solidFill>
                  <a:srgbClr val="FF00FF"/>
                </a:solidFill>
              </a:rPr>
              <a:t>D) ATUALIZAÇÃO</a:t>
            </a:r>
            <a:endParaRPr lang="pt-BR" sz="3600" b="1" cap="small" dirty="0" smtClean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3200" b="1" dirty="0" smtClean="0"/>
              <a:t>Falsa segurança (Jerusalém)?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Confiança no futuro e espera escatológica?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Ouvir a voz dos profetas de hoje?</a:t>
            </a:r>
          </a:p>
          <a:p>
            <a:pPr>
              <a:lnSpc>
                <a:spcPct val="120000"/>
              </a:lnSpc>
            </a:pPr>
            <a:endParaRPr lang="pt-B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2500306"/>
            <a:ext cx="6480048" cy="31384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6000" dirty="0" err="1" smtClean="0"/>
              <a:t>M</a:t>
            </a:r>
            <a:r>
              <a:rPr lang="pt-BR" sz="6000" cap="none" dirty="0" err="1" smtClean="0"/>
              <a:t>q</a:t>
            </a:r>
            <a:r>
              <a:rPr lang="pt-BR" sz="6000" dirty="0" smtClean="0"/>
              <a:t>  4–5; 7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8800" dirty="0" smtClean="0"/>
              <a:t>PROMESSAS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285728"/>
            <a:ext cx="9144032" cy="65722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00FF00"/>
                </a:solidFill>
              </a:rPr>
              <a:t>24/11/2016</a:t>
            </a:r>
          </a:p>
          <a:p>
            <a:pPr>
              <a:lnSpc>
                <a:spcPct val="120000"/>
              </a:lnSpc>
            </a:pPr>
            <a:r>
              <a:rPr lang="pt-BR" sz="3200" b="1" dirty="0" err="1" smtClean="0"/>
              <a:t>Mq</a:t>
            </a:r>
            <a:r>
              <a:rPr lang="pt-BR" sz="3200" b="1" dirty="0" smtClean="0"/>
              <a:t> 4–5: Restauração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</a:t>
            </a:r>
            <a:r>
              <a:rPr lang="pt-BR" sz="2800" b="1" dirty="0" smtClean="0">
                <a:solidFill>
                  <a:srgbClr val="FF6600"/>
                </a:solidFill>
              </a:rPr>
              <a:t>Presente dos discípulos (exílio), dia do Senhor</a:t>
            </a:r>
          </a:p>
          <a:p>
            <a:pPr>
              <a:lnSpc>
                <a:spcPct val="120000"/>
              </a:lnSpc>
            </a:pPr>
            <a:r>
              <a:rPr lang="pt-BR" sz="3200" b="1" dirty="0" err="1" smtClean="0"/>
              <a:t>Mq</a:t>
            </a:r>
            <a:r>
              <a:rPr lang="pt-BR" sz="3200" b="1" dirty="0" smtClean="0"/>
              <a:t> 7: Esperança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</a:t>
            </a:r>
            <a:r>
              <a:rPr lang="pt-BR" sz="2800" b="1" spc="-100" dirty="0" smtClean="0">
                <a:solidFill>
                  <a:srgbClr val="FF6600"/>
                </a:solidFill>
              </a:rPr>
              <a:t>Reconstrução de Jerusalém, olhar para o futuro</a:t>
            </a:r>
          </a:p>
          <a:p>
            <a:pPr>
              <a:lnSpc>
                <a:spcPct val="120000"/>
              </a:lnSpc>
            </a:pPr>
            <a:endParaRPr lang="pt-BR" sz="3200" b="1" dirty="0" smtClean="0"/>
          </a:p>
          <a:p>
            <a:pPr>
              <a:lnSpc>
                <a:spcPct val="120000"/>
              </a:lnSpc>
            </a:pPr>
            <a:r>
              <a:rPr lang="pt-BR" sz="3200" b="1" dirty="0" smtClean="0"/>
              <a:t>Características de Miquéias</a:t>
            </a:r>
          </a:p>
          <a:p>
            <a:pPr marL="420624" lvl="1" indent="-384048">
              <a:lnSpc>
                <a:spcPct val="120000"/>
              </a:lnSpc>
              <a:spcAft>
                <a:spcPts val="600"/>
              </a:spcAft>
              <a:buSzPct val="80000"/>
              <a:buNone/>
            </a:pPr>
            <a:r>
              <a:rPr lang="pt-BR" sz="2800" b="1" dirty="0" smtClean="0"/>
              <a:t>		</a:t>
            </a:r>
            <a:r>
              <a:rPr lang="pt-BR" sz="2800" b="1" spc="-100" dirty="0" smtClean="0">
                <a:solidFill>
                  <a:srgbClr val="FF6600"/>
                </a:solidFill>
              </a:rPr>
              <a:t>Pessoa, história, mensagem, atualização</a:t>
            </a:r>
          </a:p>
          <a:p>
            <a:pPr>
              <a:lnSpc>
                <a:spcPct val="120000"/>
              </a:lnSpc>
              <a:buNone/>
            </a:pPr>
            <a:endParaRPr lang="pt-B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4-5: Restauração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Monte Sião.</a:t>
            </a:r>
          </a:p>
          <a:p>
            <a:r>
              <a:rPr lang="pt-BR" b="1" dirty="0" smtClean="0"/>
              <a:t>Drama do exílio.</a:t>
            </a:r>
          </a:p>
          <a:p>
            <a:r>
              <a:rPr lang="pt-BR" b="1" dirty="0" smtClean="0"/>
              <a:t>Profecia do pastor – julgamento </a:t>
            </a:r>
          </a:p>
        </p:txBody>
      </p:sp>
      <p:pic>
        <p:nvPicPr>
          <p:cNvPr id="40962" name="Picture 2" descr="Resultado de imagem para dia do senhor escatologi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71942"/>
            <a:ext cx="3714744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</TotalTime>
  <Words>2190</Words>
  <Application>Microsoft Office PowerPoint</Application>
  <PresentationFormat>Apresentação na tela (4:3)</PresentationFormat>
  <Paragraphs>322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2" baseType="lpstr">
      <vt:lpstr>Técnica</vt:lpstr>
      <vt:lpstr>AT PROFETA MIQUÉIAS</vt:lpstr>
      <vt:lpstr>Slide 2</vt:lpstr>
      <vt:lpstr>Slide 3</vt:lpstr>
      <vt:lpstr>Slide 4</vt:lpstr>
      <vt:lpstr>Slide 5</vt:lpstr>
      <vt:lpstr>Mq  4–5; 7 PROMESSAS</vt:lpstr>
      <vt:lpstr>Slide 7</vt:lpstr>
      <vt:lpstr>Slide 8</vt:lpstr>
      <vt:lpstr>Mq 4-5: Restauração</vt:lpstr>
      <vt:lpstr>Mq 4-5: Restauração</vt:lpstr>
      <vt:lpstr>Mq 4-5: Restauração</vt:lpstr>
      <vt:lpstr>Mq 4-5: Restauração</vt:lpstr>
      <vt:lpstr>Mq 4-5: Restauração</vt:lpstr>
      <vt:lpstr>Mq 4-5: Restauração</vt:lpstr>
      <vt:lpstr>Slide 15</vt:lpstr>
      <vt:lpstr>Mq 4-5: Restauração</vt:lpstr>
      <vt:lpstr>Mq 4-5: Restauração</vt:lpstr>
      <vt:lpstr>Mq 4-5: Restauração</vt:lpstr>
      <vt:lpstr>Slide 19</vt:lpstr>
      <vt:lpstr>Mq 4-5: Restauração</vt:lpstr>
      <vt:lpstr>Slide 21</vt:lpstr>
      <vt:lpstr>Mq 4-5: Restauração</vt:lpstr>
      <vt:lpstr>Mq 4-5: Restauração</vt:lpstr>
      <vt:lpstr>Mq 4-5: Restauração</vt:lpstr>
      <vt:lpstr>Mq 4-5: Restauração</vt:lpstr>
      <vt:lpstr>Slide 26</vt:lpstr>
      <vt:lpstr>Mq 7: Esperança </vt:lpstr>
      <vt:lpstr>Mq 7: Esperança </vt:lpstr>
      <vt:lpstr>Mq 7: Esperança </vt:lpstr>
      <vt:lpstr>Slide 30</vt:lpstr>
      <vt:lpstr>Mq 7: Esperança </vt:lpstr>
      <vt:lpstr>Slide 32</vt:lpstr>
      <vt:lpstr>Mq 7: Esperança </vt:lpstr>
      <vt:lpstr>Mq 7: Esperança </vt:lpstr>
      <vt:lpstr>Slide 35</vt:lpstr>
      <vt:lpstr>Mq 7: Esperança </vt:lpstr>
      <vt:lpstr>Mq 7: Esperança </vt:lpstr>
      <vt:lpstr>Slide 38</vt:lpstr>
      <vt:lpstr>Slide 39</vt:lpstr>
      <vt:lpstr>Slide 40</vt:lpstr>
      <vt:lpstr>Mq 7: Esperança </vt:lpstr>
      <vt:lpstr>Slide 42</vt:lpstr>
      <vt:lpstr>RECAPITULANDO...</vt:lpstr>
      <vt:lpstr>RECAPITULANDO...</vt:lpstr>
      <vt:lpstr>Slide 45</vt:lpstr>
      <vt:lpstr>Características de Miquéias</vt:lpstr>
      <vt:lpstr>Características de Miquéias</vt:lpstr>
      <vt:lpstr>Características de Miquéias</vt:lpstr>
      <vt:lpstr>Características de Miquéias</vt:lpstr>
      <vt:lpstr>Características de Miquéias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Apocalipse 01</dc:title>
  <dc:subject>Frei Diones Rafael Paganotto, oad</dc:subject>
  <dc:creator>Frei Diones Rafael Paganotto, oad</dc:creator>
  <cp:lastModifiedBy>Frei Diones Rafael Paganotto</cp:lastModifiedBy>
  <cp:revision>915</cp:revision>
  <dcterms:created xsi:type="dcterms:W3CDTF">2011-09-15T15:50:27Z</dcterms:created>
  <dcterms:modified xsi:type="dcterms:W3CDTF">2016-11-24T21:44:26Z</dcterms:modified>
</cp:coreProperties>
</file>