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45"/>
  </p:notesMasterIdLst>
  <p:sldIdLst>
    <p:sldId id="280" r:id="rId2"/>
    <p:sldId id="258" r:id="rId3"/>
    <p:sldId id="347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4" r:id="rId13"/>
    <p:sldId id="313" r:id="rId14"/>
    <p:sldId id="348" r:id="rId15"/>
    <p:sldId id="291" r:id="rId16"/>
    <p:sldId id="320" r:id="rId17"/>
    <p:sldId id="321" r:id="rId18"/>
    <p:sldId id="322" r:id="rId19"/>
    <p:sldId id="323" r:id="rId20"/>
    <p:sldId id="316" r:id="rId21"/>
    <p:sldId id="349" r:id="rId22"/>
    <p:sldId id="293" r:id="rId23"/>
    <p:sldId id="334" r:id="rId24"/>
    <p:sldId id="324" r:id="rId25"/>
    <p:sldId id="326" r:id="rId26"/>
    <p:sldId id="294" r:id="rId27"/>
    <p:sldId id="295" r:id="rId28"/>
    <p:sldId id="327" r:id="rId29"/>
    <p:sldId id="328" r:id="rId30"/>
    <p:sldId id="329" r:id="rId31"/>
    <p:sldId id="330" r:id="rId32"/>
    <p:sldId id="296" r:id="rId33"/>
    <p:sldId id="332" r:id="rId34"/>
    <p:sldId id="333" r:id="rId35"/>
    <p:sldId id="335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18" r:id="rId4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FF00"/>
    <a:srgbClr val="33CCFF"/>
    <a:srgbClr val="CCFFFF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8787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1C9E37-5E7D-4E7A-85BB-42801410532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2867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A5C3E1-84B9-440F-B5C5-D3A19EA4EDB3}" type="slidenum">
              <a:rPr lang="es-ES"/>
              <a:pPr/>
              <a:t>2</a:t>
            </a:fld>
            <a:endParaRPr lang="es-E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3180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11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88381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12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6889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13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48578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14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53789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15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4625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16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40399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17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7291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18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16911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19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66815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20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4867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A5C3E1-84B9-440F-B5C5-D3A19EA4EDB3}" type="slidenum">
              <a:rPr lang="es-ES"/>
              <a:pPr/>
              <a:t>3</a:t>
            </a:fld>
            <a:endParaRPr lang="es-E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3119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21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26832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22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03976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23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84545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24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33222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25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78519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26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0624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27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3118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28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23382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29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69014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30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25404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4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83214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31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31802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32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230288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33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971357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34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957507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35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26338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36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295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37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602516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38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83057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39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708514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40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2706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5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588031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41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35800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42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28781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43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18627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6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8948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7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3645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8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5230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9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7648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EF418-10CA-490C-B85B-9E9E960351FF}" type="slidenum">
              <a:rPr lang="es-ES"/>
              <a:pPr/>
              <a:t>10</a:t>
            </a:fld>
            <a:endParaRPr lang="es-E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416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E31124-9FEC-4DD6-9DA7-21144E54BC4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pic>
        <p:nvPicPr>
          <p:cNvPr id="16" name="Picture 24" descr="00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663825" y="306388"/>
            <a:ext cx="6372225" cy="54991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8F9C4C-1383-49BE-9DB9-3B11AFD300C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1C747-EB6C-4AEA-BC69-764B57CE17E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conteúd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6477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850" y="1341438"/>
            <a:ext cx="4105275" cy="504031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81525" y="1341438"/>
            <a:ext cx="4105275" cy="504031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CB0345D-4EF0-4047-B477-3DEE2E94E61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837D9B-1A2D-47D2-BB89-47D114CAE11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4A05B-8F24-4D9F-BBAE-E3F6FC2B0F1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6C2084-6C8F-43E2-9938-DFF61516A4D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E60126-A27C-4CBD-BACE-FAB2FE93015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BF8D2B-2CF5-4C07-B32D-E498F7EDA1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E3D77-62C9-4698-A999-C9DE39DDEEF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C396CA-0E06-4601-972B-E3BC19A4E1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D07EEE6-51A5-407B-9EB7-73829C8C3C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DAD66B0-9C0F-41F8-9AFD-3262BFB093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8000" b="1" dirty="0" smtClean="0">
                <a:solidFill>
                  <a:schemeClr val="tx1"/>
                </a:solidFill>
              </a:rPr>
              <a:t>O PECADO</a:t>
            </a:r>
            <a:br>
              <a:rPr lang="pt-BR" sz="8000" b="1" dirty="0" smtClean="0">
                <a:solidFill>
                  <a:schemeClr val="tx1"/>
                </a:solidFill>
              </a:rPr>
            </a:br>
            <a:r>
              <a:rPr lang="pt-BR" sz="5000" dirty="0" smtClean="0">
                <a:solidFill>
                  <a:srgbClr val="FF0000"/>
                </a:solidFill>
              </a:rPr>
              <a:t>Obstáculos do Reino</a:t>
            </a:r>
            <a:endParaRPr lang="pt-BR" sz="5000" dirty="0">
              <a:solidFill>
                <a:srgbClr val="FF0000"/>
              </a:solidFill>
            </a:endParaRPr>
          </a:p>
        </p:txBody>
      </p:sp>
      <p:pic>
        <p:nvPicPr>
          <p:cNvPr id="5" name="Espaço Reservado para Conteúdo 4" descr="lighttop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00364" y="3286124"/>
            <a:ext cx="2625962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d) GRAVIDADE DOS PECADOS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b="1" i="1" dirty="0" smtClean="0"/>
              <a:t>Pecado Venial (leve)</a:t>
            </a:r>
          </a:p>
          <a:p>
            <a:r>
              <a:rPr lang="pt-BR" sz="4000" dirty="0" smtClean="0">
                <a:solidFill>
                  <a:srgbClr val="FFC000"/>
                </a:solidFill>
              </a:rPr>
              <a:t>- matéria grave ou leve </a:t>
            </a:r>
            <a:endParaRPr lang="en-US" sz="4000" dirty="0" smtClean="0">
              <a:solidFill>
                <a:srgbClr val="FFC000"/>
              </a:solidFill>
            </a:endParaRPr>
          </a:p>
          <a:p>
            <a:r>
              <a:rPr lang="pt-BR" sz="4000" dirty="0" smtClean="0">
                <a:solidFill>
                  <a:srgbClr val="FFC000"/>
                </a:solidFill>
              </a:rPr>
              <a:t>- falta consciência </a:t>
            </a:r>
            <a:endParaRPr lang="en-US" sz="4000" dirty="0" smtClean="0">
              <a:solidFill>
                <a:srgbClr val="FFC000"/>
              </a:solidFill>
            </a:endParaRPr>
          </a:p>
          <a:p>
            <a:r>
              <a:rPr lang="pt-BR" sz="4000" dirty="0" smtClean="0">
                <a:solidFill>
                  <a:srgbClr val="FFC000"/>
                </a:solidFill>
              </a:rPr>
              <a:t>- falta liberdade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d) GRAVIDADE DOS PECADOS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b="1" i="1" dirty="0" smtClean="0"/>
              <a:t>Pecado Venial (leve)</a:t>
            </a:r>
          </a:p>
          <a:p>
            <a:pPr>
              <a:buFontTx/>
              <a:buChar char="-"/>
            </a:pPr>
            <a:r>
              <a:rPr lang="pt-BR" sz="4000" dirty="0" smtClean="0">
                <a:solidFill>
                  <a:srgbClr val="FFC000"/>
                </a:solidFill>
              </a:rPr>
              <a:t> não destrói em nós a aliança, </a:t>
            </a:r>
          </a:p>
          <a:p>
            <a:pPr>
              <a:buFontTx/>
              <a:buChar char="-"/>
            </a:pPr>
            <a:r>
              <a:rPr lang="pt-BR" sz="4000" dirty="0" smtClean="0">
                <a:solidFill>
                  <a:srgbClr val="FFC000"/>
                </a:solidFill>
              </a:rPr>
              <a:t> enfraquece a caridade, </a:t>
            </a:r>
          </a:p>
          <a:p>
            <a:pPr>
              <a:buFontTx/>
              <a:buChar char="-"/>
            </a:pPr>
            <a:r>
              <a:rPr lang="pt-BR" sz="4000" dirty="0" smtClean="0">
                <a:solidFill>
                  <a:srgbClr val="FFC000"/>
                </a:solidFill>
              </a:rPr>
              <a:t> nos afasta de Deus.</a:t>
            </a:r>
          </a:p>
          <a:p>
            <a:endParaRPr lang="pt-BR" sz="4000" dirty="0" smtClean="0">
              <a:solidFill>
                <a:srgbClr val="FFC000"/>
              </a:solidFill>
            </a:endParaRPr>
          </a:p>
          <a:p>
            <a:r>
              <a:rPr lang="pt-BR" sz="3600" b="1" dirty="0" smtClean="0">
                <a:solidFill>
                  <a:srgbClr val="00FF00"/>
                </a:solidFill>
              </a:rPr>
              <a:t>CELEBRAÇÃO DA MISSA, </a:t>
            </a:r>
          </a:p>
          <a:p>
            <a:r>
              <a:rPr lang="pt-BR" sz="3600" b="1" dirty="0" smtClean="0">
                <a:solidFill>
                  <a:srgbClr val="00FF00"/>
                </a:solidFill>
              </a:rPr>
              <a:t>PEDIDO PESSOAL DE PERDÃO</a:t>
            </a:r>
            <a:endParaRPr lang="pt-BR" sz="4000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e) CONSEQUÊNCIA DOS PECADOS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pt-BR" sz="4000" dirty="0" smtClean="0">
                <a:solidFill>
                  <a:srgbClr val="FFC000"/>
                </a:solidFill>
              </a:rPr>
              <a:t> repetição de pecados = </a:t>
            </a:r>
            <a:r>
              <a:rPr lang="pt-BR" sz="4000" b="1" dirty="0" smtClean="0">
                <a:solidFill>
                  <a:srgbClr val="00FF00"/>
                </a:solidFill>
              </a:rPr>
              <a:t>vício</a:t>
            </a:r>
            <a:r>
              <a:rPr lang="pt-BR" sz="4000" dirty="0" smtClean="0">
                <a:solidFill>
                  <a:srgbClr val="FFC000"/>
                </a:solidFill>
              </a:rPr>
              <a:t>, </a:t>
            </a:r>
          </a:p>
          <a:p>
            <a:pPr>
              <a:buFontTx/>
              <a:buChar char="-"/>
            </a:pPr>
            <a:r>
              <a:rPr lang="pt-BR" sz="4000" dirty="0" smtClean="0">
                <a:solidFill>
                  <a:srgbClr val="FFC000"/>
                </a:solidFill>
              </a:rPr>
              <a:t> gera o mal:</a:t>
            </a:r>
          </a:p>
          <a:p>
            <a:pPr lvl="1">
              <a:buFontTx/>
              <a:buChar char="-"/>
            </a:pPr>
            <a:r>
              <a:rPr lang="pt-BR" sz="4000" dirty="0" smtClean="0"/>
              <a:t> PESSOAL</a:t>
            </a:r>
          </a:p>
          <a:p>
            <a:pPr lvl="1">
              <a:buFontTx/>
              <a:buChar char="-"/>
            </a:pPr>
            <a:r>
              <a:rPr lang="pt-BR" sz="4000" dirty="0" smtClean="0"/>
              <a:t> COMUNITÁRIO</a:t>
            </a:r>
          </a:p>
          <a:p>
            <a:pPr lvl="1">
              <a:buFontTx/>
              <a:buChar char="-"/>
            </a:pPr>
            <a:r>
              <a:rPr lang="pt-BR" sz="4000" dirty="0" smtClean="0"/>
              <a:t> SOCIAL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357158" y="1214422"/>
            <a:ext cx="8072494" cy="457203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8000" b="1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VIDA ETERNA = </a:t>
            </a:r>
            <a:r>
              <a:rPr lang="es-ES" sz="7200" b="1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MANDAMENTOS</a:t>
            </a:r>
            <a:endParaRPr kumimoji="0" lang="es-ES" sz="7200" b="1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27345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1. DECÁLOGO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643050"/>
            <a:ext cx="842968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b="1" dirty="0" err="1" smtClean="0">
                <a:solidFill>
                  <a:srgbClr val="FFC000"/>
                </a:solidFill>
              </a:rPr>
              <a:t>Déca</a:t>
            </a:r>
            <a:r>
              <a:rPr lang="pt-BR" sz="4000" dirty="0" smtClean="0"/>
              <a:t> = 10</a:t>
            </a:r>
          </a:p>
          <a:p>
            <a:pPr>
              <a:spcAft>
                <a:spcPts val="1800"/>
              </a:spcAft>
            </a:pPr>
            <a:r>
              <a:rPr lang="pt-BR" sz="4000" b="1" dirty="0" smtClean="0">
                <a:solidFill>
                  <a:srgbClr val="FFC000"/>
                </a:solidFill>
              </a:rPr>
              <a:t>Logos</a:t>
            </a:r>
            <a:r>
              <a:rPr lang="pt-BR" sz="4000" dirty="0" smtClean="0"/>
              <a:t> = palavras</a:t>
            </a:r>
          </a:p>
          <a:p>
            <a:pPr>
              <a:spcAft>
                <a:spcPts val="1800"/>
              </a:spcAft>
            </a:pPr>
            <a:endParaRPr lang="pt-BR" sz="4000" i="1" dirty="0" smtClean="0"/>
          </a:p>
          <a:p>
            <a:pPr>
              <a:spcAft>
                <a:spcPts val="1800"/>
              </a:spcAft>
            </a:pPr>
            <a:r>
              <a:rPr lang="pt-BR" sz="4800" b="1" i="1" cap="small" dirty="0" smtClean="0"/>
              <a:t>Decálogo</a:t>
            </a:r>
          </a:p>
          <a:p>
            <a:pPr>
              <a:spcAft>
                <a:spcPts val="1800"/>
              </a:spcAft>
            </a:pPr>
            <a:r>
              <a:rPr lang="pt-BR" sz="4800" b="1" i="1" cap="small" dirty="0" smtClean="0"/>
              <a:t>	as 10 palavras de Deus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1. DECÁLOGO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643050"/>
            <a:ext cx="84296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b="1" dirty="0" err="1" smtClean="0">
                <a:solidFill>
                  <a:srgbClr val="FFC000"/>
                </a:solidFill>
              </a:rPr>
              <a:t>Mt</a:t>
            </a:r>
            <a:r>
              <a:rPr lang="pt-BR" sz="4000" b="1" dirty="0" smtClean="0">
                <a:solidFill>
                  <a:srgbClr val="FFC000"/>
                </a:solidFill>
              </a:rPr>
              <a:t> 19,16-19:</a:t>
            </a:r>
          </a:p>
          <a:p>
            <a:pPr algn="just">
              <a:spcAft>
                <a:spcPts val="1800"/>
              </a:spcAft>
            </a:pPr>
            <a:r>
              <a:rPr lang="pt-BR" sz="4000" dirty="0" smtClean="0"/>
              <a:t>Alguém aproximou-se de Jesus e disse: Mestre o que devo fazer de bom para ter a vida eterna?</a:t>
            </a:r>
          </a:p>
          <a:p>
            <a:pPr algn="just">
              <a:spcAft>
                <a:spcPts val="1800"/>
              </a:spcAft>
            </a:pPr>
            <a:r>
              <a:rPr lang="pt-BR" sz="4000" dirty="0" smtClean="0"/>
              <a:t>Jesus respondeu: Se queres entrar na vida, observa os mandamentos.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1. DECÁLOGO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643050"/>
            <a:ext cx="8429684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pt-BR" sz="4000" spc="-60" dirty="0" smtClean="0"/>
              <a:t>Ele perguntou: Quais?</a:t>
            </a:r>
          </a:p>
          <a:p>
            <a:pPr algn="just">
              <a:spcAft>
                <a:spcPts val="1800"/>
              </a:spcAft>
            </a:pPr>
            <a:r>
              <a:rPr lang="pt-BR" sz="4000" spc="-60" dirty="0" smtClean="0"/>
              <a:t>Jesus respondeu: Não matarás, não cometerás adultério, não roubarás, não levantarás falso testemunho, honra pai e mãe, ama teu próximo como a ti mesmo.</a:t>
            </a:r>
            <a:endParaRPr lang="pt-BR" sz="4000" i="1" spc="-6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1. DECÁLOGO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214282" y="1643050"/>
            <a:ext cx="871543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b="1" dirty="0" err="1" smtClean="0">
                <a:solidFill>
                  <a:srgbClr val="FFC000"/>
                </a:solidFill>
              </a:rPr>
              <a:t>Mt</a:t>
            </a:r>
            <a:r>
              <a:rPr lang="pt-BR" sz="4000" b="1" dirty="0" smtClean="0">
                <a:solidFill>
                  <a:srgbClr val="FFC000"/>
                </a:solidFill>
              </a:rPr>
              <a:t> 22,34-37</a:t>
            </a:r>
          </a:p>
          <a:p>
            <a:pPr algn="just">
              <a:spcAft>
                <a:spcPts val="1800"/>
              </a:spcAft>
            </a:pPr>
            <a:r>
              <a:rPr lang="pt-BR" sz="4000" dirty="0" smtClean="0"/>
              <a:t>Os fariseus perguntaram para Jesus: Mestre qual é o maior mandamento</a:t>
            </a:r>
            <a:r>
              <a:rPr lang="en-US" sz="4000" dirty="0" smtClean="0"/>
              <a:t>?</a:t>
            </a:r>
            <a:endParaRPr lang="pt-BR" sz="4000" dirty="0" smtClean="0"/>
          </a:p>
          <a:p>
            <a:pPr algn="just">
              <a:spcAft>
                <a:spcPts val="1800"/>
              </a:spcAft>
            </a:pPr>
            <a:r>
              <a:rPr lang="pt-BR" sz="4000" dirty="0" smtClean="0"/>
              <a:t>Ele respondeu: </a:t>
            </a:r>
            <a:r>
              <a:rPr lang="pt-BR" sz="4000" dirty="0" smtClean="0">
                <a:solidFill>
                  <a:srgbClr val="33CCFF"/>
                </a:solidFill>
              </a:rPr>
              <a:t>Amarás o </a:t>
            </a:r>
            <a:r>
              <a:rPr lang="pt-BR" sz="4000" b="1" cap="small" dirty="0" smtClean="0">
                <a:solidFill>
                  <a:srgbClr val="33CCFF"/>
                </a:solidFill>
              </a:rPr>
              <a:t>Senhor</a:t>
            </a:r>
            <a:r>
              <a:rPr lang="pt-BR" sz="4000" cap="small" dirty="0" smtClean="0">
                <a:solidFill>
                  <a:srgbClr val="33CCFF"/>
                </a:solidFill>
              </a:rPr>
              <a:t>, </a:t>
            </a:r>
            <a:r>
              <a:rPr lang="pt-BR" sz="4000" b="1" cap="small" dirty="0" smtClean="0">
                <a:solidFill>
                  <a:srgbClr val="33CCFF"/>
                </a:solidFill>
              </a:rPr>
              <a:t>teu Deus</a:t>
            </a:r>
            <a:r>
              <a:rPr lang="pt-BR" sz="4000" dirty="0" smtClean="0">
                <a:solidFill>
                  <a:srgbClr val="33CCFF"/>
                </a:solidFill>
              </a:rPr>
              <a:t>, com todo o teu </a:t>
            </a:r>
            <a:r>
              <a:rPr lang="pt-BR" sz="4000" u="sng" dirty="0" smtClean="0">
                <a:solidFill>
                  <a:srgbClr val="33CCFF"/>
                </a:solidFill>
              </a:rPr>
              <a:t>coração</a:t>
            </a:r>
            <a:r>
              <a:rPr lang="pt-BR" sz="4000" dirty="0" smtClean="0">
                <a:solidFill>
                  <a:srgbClr val="33CCFF"/>
                </a:solidFill>
              </a:rPr>
              <a:t>, com toda a tua </a:t>
            </a:r>
            <a:r>
              <a:rPr lang="pt-BR" sz="4000" u="sng" dirty="0" smtClean="0">
                <a:solidFill>
                  <a:srgbClr val="33CCFF"/>
                </a:solidFill>
              </a:rPr>
              <a:t>alma</a:t>
            </a:r>
            <a:r>
              <a:rPr lang="pt-BR" sz="4000" dirty="0" smtClean="0">
                <a:solidFill>
                  <a:srgbClr val="33CCFF"/>
                </a:solidFill>
              </a:rPr>
              <a:t> e com todo o teu </a:t>
            </a:r>
            <a:r>
              <a:rPr lang="pt-BR" sz="4000" u="sng" dirty="0" smtClean="0">
                <a:solidFill>
                  <a:srgbClr val="33CCFF"/>
                </a:solidFill>
              </a:rPr>
              <a:t>entendimento</a:t>
            </a:r>
            <a:r>
              <a:rPr lang="pt-BR" sz="4000" dirty="0" smtClean="0">
                <a:solidFill>
                  <a:srgbClr val="33CCFF"/>
                </a:solidFill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1. DECÁLOGO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643050"/>
            <a:ext cx="842968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pt-BR" sz="4000" spc="-60" dirty="0" smtClean="0"/>
              <a:t>Esse é o maior e o primeiro manda-mento. O segundo é semelhante: </a:t>
            </a:r>
          </a:p>
          <a:p>
            <a:pPr algn="just">
              <a:spcAft>
                <a:spcPts val="1800"/>
              </a:spcAft>
            </a:pPr>
            <a:r>
              <a:rPr lang="pt-BR" sz="4000" spc="-60" dirty="0" smtClean="0">
                <a:solidFill>
                  <a:srgbClr val="33CCFF"/>
                </a:solidFill>
              </a:rPr>
              <a:t>Amarás o teu </a:t>
            </a:r>
            <a:r>
              <a:rPr lang="pt-BR" sz="4000" b="1" cap="small" spc="-60" dirty="0" smtClean="0">
                <a:solidFill>
                  <a:srgbClr val="33CCFF"/>
                </a:solidFill>
              </a:rPr>
              <a:t>próximo</a:t>
            </a:r>
            <a:r>
              <a:rPr lang="pt-BR" sz="4000" spc="-60" dirty="0" smtClean="0">
                <a:solidFill>
                  <a:srgbClr val="33CCFF"/>
                </a:solidFill>
              </a:rPr>
              <a:t> com ao ti mesmo.</a:t>
            </a:r>
            <a:endParaRPr lang="pt-BR" sz="4000" i="1" spc="-60" dirty="0" smtClean="0">
              <a:solidFill>
                <a:srgbClr val="33CCFF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357158" y="1214422"/>
            <a:ext cx="8072494" cy="457203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0" b="1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MANDAMENTOS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200" b="1" spc="-100" dirty="0" smtClean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rPr>
              <a:t>DA LEI DE DEUS</a:t>
            </a:r>
            <a:endParaRPr kumimoji="0" lang="es-ES" sz="7200" b="1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68395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10 Mandamentos: </a:t>
            </a:r>
            <a:r>
              <a:rPr lang="pt-BR" b="1" dirty="0" smtClean="0">
                <a:solidFill>
                  <a:srgbClr val="00FF00"/>
                </a:solidFill>
              </a:rPr>
              <a:t>Ex 20,1-17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28586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428596" y="1571612"/>
            <a:ext cx="835824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 smtClean="0">
                <a:latin typeface="+mj-lt"/>
                <a:cs typeface="Times New Roman" pitchFamily="18" charset="0"/>
              </a:rPr>
              <a:t>Os mandamentos se dividem em:</a:t>
            </a:r>
          </a:p>
          <a:p>
            <a:pPr algn="just"/>
            <a:endParaRPr lang="pt-BR" sz="3500" dirty="0" smtClean="0">
              <a:latin typeface="+mj-lt"/>
            </a:endParaRPr>
          </a:p>
          <a:p>
            <a:pPr algn="ctr"/>
            <a:r>
              <a:rPr lang="pt-BR" sz="4000" b="1" dirty="0" smtClean="0">
                <a:solidFill>
                  <a:srgbClr val="33CCFF"/>
                </a:solidFill>
                <a:latin typeface="+mj-lt"/>
              </a:rPr>
              <a:t>1º </a:t>
            </a:r>
            <a:r>
              <a:rPr lang="pt-BR" sz="4000" b="1" dirty="0" smtClean="0">
                <a:solidFill>
                  <a:srgbClr val="33CCFF"/>
                </a:solidFill>
                <a:latin typeface="+mj-lt"/>
                <a:sym typeface="Wingdings"/>
              </a:rPr>
              <a:t></a:t>
            </a:r>
            <a:r>
              <a:rPr lang="pt-BR" sz="4000" b="1" dirty="0" smtClean="0">
                <a:solidFill>
                  <a:srgbClr val="33CCFF"/>
                </a:solidFill>
                <a:latin typeface="+mj-lt"/>
              </a:rPr>
              <a:t> 3º</a:t>
            </a:r>
          </a:p>
          <a:p>
            <a:pPr algn="ctr"/>
            <a:r>
              <a:rPr lang="pt-BR" sz="3500" dirty="0" smtClean="0">
                <a:solidFill>
                  <a:srgbClr val="33CCFF"/>
                </a:solidFill>
                <a:latin typeface="+mj-lt"/>
                <a:cs typeface="Times New Roman" pitchFamily="18" charset="0"/>
              </a:rPr>
              <a:t>Mandamentos em relação à </a:t>
            </a:r>
            <a:r>
              <a:rPr lang="pt-BR" sz="3500" cap="small" dirty="0" smtClean="0">
                <a:solidFill>
                  <a:srgbClr val="33CCFF"/>
                </a:solidFill>
                <a:latin typeface="+mj-lt"/>
                <a:cs typeface="Times New Roman" pitchFamily="18" charset="0"/>
              </a:rPr>
              <a:t>Deus</a:t>
            </a:r>
          </a:p>
          <a:p>
            <a:pPr algn="ctr"/>
            <a:endParaRPr lang="pt-BR" sz="3500" dirty="0" smtClean="0">
              <a:latin typeface="+mj-lt"/>
              <a:cs typeface="Times New Roman" pitchFamily="18" charset="0"/>
            </a:endParaRPr>
          </a:p>
          <a:p>
            <a:pPr algn="ctr"/>
            <a:endParaRPr lang="pt-BR" sz="3500" dirty="0" smtClean="0">
              <a:latin typeface="+mj-lt"/>
              <a:cs typeface="Times New Roman" pitchFamily="18" charset="0"/>
            </a:endParaRPr>
          </a:p>
          <a:p>
            <a:pPr algn="ctr"/>
            <a:r>
              <a:rPr lang="pt-BR" sz="4000" b="1" dirty="0" smtClean="0">
                <a:solidFill>
                  <a:srgbClr val="FFCC00"/>
                </a:solidFill>
              </a:rPr>
              <a:t>4º </a:t>
            </a:r>
            <a:r>
              <a:rPr lang="pt-BR" sz="4000" b="1" dirty="0" smtClean="0">
                <a:solidFill>
                  <a:srgbClr val="FFCC00"/>
                </a:solidFill>
                <a:sym typeface="Wingdings"/>
              </a:rPr>
              <a:t></a:t>
            </a:r>
            <a:r>
              <a:rPr lang="pt-BR" sz="4000" b="1" dirty="0" smtClean="0">
                <a:solidFill>
                  <a:srgbClr val="FFCC00"/>
                </a:solidFill>
              </a:rPr>
              <a:t> 10º</a:t>
            </a:r>
          </a:p>
          <a:p>
            <a:pPr algn="ctr"/>
            <a:r>
              <a:rPr lang="pt-BR" sz="3500" dirty="0" smtClean="0">
                <a:solidFill>
                  <a:srgbClr val="FFCC00"/>
                </a:solidFill>
                <a:cs typeface="Times New Roman" pitchFamily="18" charset="0"/>
              </a:rPr>
              <a:t>Mandamentos em relação ao </a:t>
            </a:r>
            <a:r>
              <a:rPr lang="pt-BR" sz="3500" cap="small" dirty="0" smtClean="0">
                <a:solidFill>
                  <a:srgbClr val="FFCC00"/>
                </a:solidFill>
                <a:cs typeface="Times New Roman" pitchFamily="18" charset="0"/>
              </a:rPr>
              <a:t>Próximo</a:t>
            </a:r>
            <a:endParaRPr lang="pt-BR" sz="3500" i="1" cap="small" dirty="0" smtClean="0">
              <a:solidFill>
                <a:srgbClr val="FFCC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10 Mandamentos: </a:t>
            </a:r>
            <a:r>
              <a:rPr lang="pt-BR" b="1" dirty="0" smtClean="0">
                <a:solidFill>
                  <a:srgbClr val="00FF00"/>
                </a:solidFill>
              </a:rPr>
              <a:t>Ex 20,1-17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28586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 rot="19480003">
            <a:off x="305005" y="2659284"/>
            <a:ext cx="835824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 smtClean="0">
                <a:solidFill>
                  <a:srgbClr val="33CCFF"/>
                </a:solidFill>
                <a:latin typeface="+mj-lt"/>
              </a:rPr>
              <a:t>1º </a:t>
            </a:r>
            <a:r>
              <a:rPr lang="pt-BR" sz="4000" b="1" dirty="0" smtClean="0">
                <a:solidFill>
                  <a:srgbClr val="33CCFF"/>
                </a:solidFill>
                <a:latin typeface="+mj-lt"/>
                <a:sym typeface="Wingdings"/>
              </a:rPr>
              <a:t></a:t>
            </a:r>
            <a:r>
              <a:rPr lang="pt-BR" sz="4000" b="1" dirty="0" smtClean="0">
                <a:solidFill>
                  <a:srgbClr val="33CCFF"/>
                </a:solidFill>
                <a:latin typeface="+mj-lt"/>
              </a:rPr>
              <a:t> 3º</a:t>
            </a:r>
          </a:p>
          <a:p>
            <a:pPr algn="just"/>
            <a:r>
              <a:rPr lang="pt-BR" sz="3500" b="1" dirty="0" smtClean="0">
                <a:solidFill>
                  <a:srgbClr val="33CCFF"/>
                </a:solidFill>
                <a:latin typeface="+mj-lt"/>
                <a:cs typeface="Times New Roman" pitchFamily="18" charset="0"/>
              </a:rPr>
              <a:t>Mandamentos em relação à </a:t>
            </a:r>
            <a:r>
              <a:rPr lang="pt-BR" sz="3500" b="1" cap="small" dirty="0" smtClean="0">
                <a:solidFill>
                  <a:srgbClr val="33CCFF"/>
                </a:solidFill>
                <a:latin typeface="+mj-lt"/>
                <a:cs typeface="Times New Roman" pitchFamily="18" charset="0"/>
              </a:rPr>
              <a:t>Deus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Eu sou o Senhor teu Deus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428596" y="2214554"/>
            <a:ext cx="835824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Eu sou o </a:t>
            </a:r>
            <a:r>
              <a:rPr lang="pt-BR" sz="4000" cap="sm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Senhor</a:t>
            </a:r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teu Deus, </a:t>
            </a:r>
          </a:p>
          <a:p>
            <a:pPr algn="just"/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não terás outros deuses, além de mim. </a:t>
            </a:r>
          </a:p>
          <a:p>
            <a:pPr algn="just"/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Não farás para ti ídolos, </a:t>
            </a:r>
          </a:p>
          <a:p>
            <a:pPr algn="just"/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nem figura alguma... </a:t>
            </a:r>
          </a:p>
          <a:p>
            <a:pPr algn="just"/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Não te prostrarás diante deles, </a:t>
            </a:r>
          </a:p>
          <a:p>
            <a:pPr algn="just"/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nem lhes prestarás culto, </a:t>
            </a:r>
          </a:p>
          <a:p>
            <a:pPr algn="just"/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pois eu sou o </a:t>
            </a:r>
            <a:r>
              <a:rPr lang="pt-BR" sz="4000" cap="sm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Senhor</a:t>
            </a:r>
            <a:r>
              <a:rPr lang="pt-BR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t-BR" sz="4000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Eu sou o Senhor teu Deus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dirty="0" smtClean="0"/>
              <a:t>Três virtudes </a:t>
            </a:r>
            <a:r>
              <a:rPr lang="pt-BR" sz="3500" dirty="0" err="1" smtClean="0"/>
              <a:t>teologais</a:t>
            </a:r>
            <a:r>
              <a:rPr lang="pt-BR" sz="3500" dirty="0" smtClean="0"/>
              <a:t>:</a:t>
            </a:r>
          </a:p>
          <a:p>
            <a:r>
              <a:rPr lang="pt-BR" sz="3500" i="1" dirty="0" smtClean="0">
                <a:solidFill>
                  <a:srgbClr val="FFC000"/>
                </a:solidFill>
              </a:rPr>
              <a:t>FÉ </a:t>
            </a:r>
          </a:p>
          <a:p>
            <a:r>
              <a:rPr lang="pt-BR" sz="3500" dirty="0" smtClean="0">
                <a:solidFill>
                  <a:srgbClr val="FF0000"/>
                </a:solidFill>
              </a:rPr>
              <a:t>	heresia, apostasia, cisma</a:t>
            </a:r>
            <a:endParaRPr lang="pt-BR" sz="3500" i="1" dirty="0" smtClean="0">
              <a:solidFill>
                <a:srgbClr val="FF0000"/>
              </a:solidFill>
            </a:endParaRPr>
          </a:p>
          <a:p>
            <a:r>
              <a:rPr lang="pt-BR" sz="3500" i="1" dirty="0" smtClean="0">
                <a:solidFill>
                  <a:srgbClr val="FFC000"/>
                </a:solidFill>
              </a:rPr>
              <a:t>ESPERANÇA</a:t>
            </a:r>
          </a:p>
          <a:p>
            <a:r>
              <a:rPr lang="pt-BR" sz="3500" dirty="0" smtClean="0">
                <a:solidFill>
                  <a:srgbClr val="FF0000"/>
                </a:solidFill>
              </a:rPr>
              <a:t>	desespero, falta de confiança</a:t>
            </a:r>
            <a:endParaRPr lang="pt-BR" sz="3500" i="1" dirty="0" smtClean="0">
              <a:solidFill>
                <a:srgbClr val="FF0000"/>
              </a:solidFill>
            </a:endParaRPr>
          </a:p>
          <a:p>
            <a:r>
              <a:rPr lang="pt-BR" sz="3500" i="1" dirty="0" smtClean="0">
                <a:solidFill>
                  <a:srgbClr val="FFC000"/>
                </a:solidFill>
              </a:rPr>
              <a:t>CARIDADE</a:t>
            </a:r>
          </a:p>
          <a:p>
            <a:r>
              <a:rPr lang="pt-BR" sz="3500" dirty="0" smtClean="0">
                <a:solidFill>
                  <a:srgbClr val="FF0000"/>
                </a:solidFill>
              </a:rPr>
              <a:t>	indiferença, ingratidão, preguiça</a:t>
            </a:r>
            <a:endParaRPr lang="pt-BR" sz="35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Adorarás o Senhor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>
                <a:solidFill>
                  <a:srgbClr val="FF0000"/>
                </a:solidFill>
              </a:rPr>
              <a:t>Politeísmo</a:t>
            </a:r>
          </a:p>
          <a:p>
            <a:r>
              <a:rPr lang="pt-BR" sz="3500" i="1" dirty="0" smtClean="0">
                <a:solidFill>
                  <a:srgbClr val="FF0000"/>
                </a:solidFill>
              </a:rPr>
              <a:t>Superstição</a:t>
            </a:r>
          </a:p>
          <a:p>
            <a:r>
              <a:rPr lang="pt-BR" sz="3500" i="1" dirty="0" smtClean="0">
                <a:solidFill>
                  <a:srgbClr val="FF0000"/>
                </a:solidFill>
              </a:rPr>
              <a:t>Ateísmo</a:t>
            </a:r>
          </a:p>
          <a:p>
            <a:r>
              <a:rPr lang="pt-BR" sz="3500" i="1" dirty="0" smtClean="0">
                <a:solidFill>
                  <a:srgbClr val="FF0000"/>
                </a:solidFill>
              </a:rPr>
              <a:t>Crendices</a:t>
            </a:r>
            <a:endParaRPr lang="pt-BR" sz="35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farás imagens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814393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Não farás para ti ídolos, </a:t>
            </a:r>
          </a:p>
          <a:p>
            <a:pPr algn="just"/>
            <a:r>
              <a:rPr lang="pt-BR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nem figura alguma... </a:t>
            </a:r>
          </a:p>
          <a:p>
            <a:endParaRPr lang="pt-BR" sz="3500" i="1" dirty="0" smtClean="0">
              <a:solidFill>
                <a:srgbClr val="FFC000"/>
              </a:solidFill>
            </a:endParaRPr>
          </a:p>
          <a:p>
            <a:r>
              <a:rPr lang="pt-BR" sz="3500" i="1" dirty="0" smtClean="0">
                <a:solidFill>
                  <a:srgbClr val="FFC000"/>
                </a:solidFill>
              </a:rPr>
              <a:t>		     </a:t>
            </a:r>
            <a:r>
              <a:rPr lang="pt-BR" sz="3500" dirty="0" smtClean="0"/>
              <a:t>AT proíbe figura do 				     transcendente, (deuses 			     falsos) mas com a 				     Encarnação, o Filho de 			     Deus assumiu um rosto.</a:t>
            </a:r>
          </a:p>
        </p:txBody>
      </p:sp>
      <p:pic>
        <p:nvPicPr>
          <p:cNvPr id="5" name="Espaço Reservado para Conteúdo 4" descr="lightto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71876"/>
            <a:ext cx="2625962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farás imagens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dirty="0" smtClean="0"/>
              <a:t>Não é </a:t>
            </a:r>
            <a:r>
              <a:rPr lang="pt-BR" sz="3500" b="1" u="sng" dirty="0" smtClean="0"/>
              <a:t>adorar</a:t>
            </a:r>
            <a:r>
              <a:rPr lang="pt-BR" sz="3500" b="1" dirty="0" smtClean="0"/>
              <a:t> </a:t>
            </a:r>
            <a:r>
              <a:rPr lang="pt-BR" sz="3500" dirty="0" smtClean="0"/>
              <a:t>imagens de santos ou de Nossa Senhora, </a:t>
            </a:r>
          </a:p>
          <a:p>
            <a:endParaRPr lang="pt-BR" sz="3500" dirty="0" smtClean="0"/>
          </a:p>
          <a:p>
            <a:r>
              <a:rPr lang="pt-BR" sz="3500" dirty="0" smtClean="0"/>
              <a:t>mas </a:t>
            </a:r>
            <a:r>
              <a:rPr lang="pt-BR" sz="3500" b="1" u="sng" dirty="0" smtClean="0"/>
              <a:t>venerar</a:t>
            </a:r>
            <a:r>
              <a:rPr lang="pt-BR" sz="3500" dirty="0" smtClean="0"/>
              <a:t> o que as imagens </a:t>
            </a:r>
            <a:r>
              <a:rPr lang="pt-BR" sz="3500" b="1" dirty="0" smtClean="0"/>
              <a:t>representam</a:t>
            </a:r>
            <a:r>
              <a:rPr lang="pt-BR" sz="3500" dirty="0" smtClean="0"/>
              <a:t> (= foto) e utilizar isso para se aproximar de Deus e pedir a intercessão da Igreja celestial.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farás imagens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 20,4</a:t>
            </a:r>
            <a:r>
              <a:rPr lang="pt-BR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Não farás para ti ídolos, </a:t>
            </a:r>
          </a:p>
          <a:p>
            <a:pPr algn="just"/>
            <a:r>
              <a:rPr lang="pt-BR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nem figura alguma...</a:t>
            </a:r>
          </a:p>
          <a:p>
            <a:pPr algn="just"/>
            <a:endParaRPr lang="pt-BR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 25,18</a:t>
            </a:r>
            <a:r>
              <a:rPr lang="pt-BR" sz="3600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: Farás dois querubins de ouro polido nas duas extremidades do </a:t>
            </a:r>
            <a:r>
              <a:rPr lang="pt-BR" sz="3600" dirty="0" err="1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propi-ciatório</a:t>
            </a:r>
            <a:r>
              <a:rPr lang="pt-BR" sz="3600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 (onde estão as tábuas da Lei).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00034" y="785794"/>
            <a:ext cx="7772400" cy="4429156"/>
          </a:xfrm>
        </p:spPr>
        <p:txBody>
          <a:bodyPr/>
          <a:lstStyle/>
          <a:p>
            <a:pPr algn="ctr"/>
            <a:r>
              <a:rPr lang="es-ES" sz="10000" dirty="0" smtClean="0"/>
              <a:t>1.</a:t>
            </a:r>
            <a:br>
              <a:rPr lang="es-ES" sz="10000" dirty="0" smtClean="0"/>
            </a:br>
            <a:r>
              <a:rPr lang="es-ES" sz="8800" dirty="0" smtClean="0"/>
              <a:t>INTRODUÇÃO</a:t>
            </a:r>
            <a:endParaRPr lang="es-ES" sz="10000" dirty="0"/>
          </a:p>
        </p:txBody>
      </p:sp>
    </p:spTree>
    <p:extLst>
      <p:ext uri="{BB962C8B-B14F-4D97-AF65-F5344CB8AC3E}">
        <p14:creationId xmlns:p14="http://schemas.microsoft.com/office/powerpoint/2010/main" val="979210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farás imagens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Nm</a:t>
            </a:r>
            <a:r>
              <a:rPr lang="pt-B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21,18</a:t>
            </a:r>
            <a:r>
              <a:rPr lang="pt-BR" sz="3600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: O </a:t>
            </a:r>
            <a:r>
              <a:rPr lang="pt-BR" sz="3600" cap="small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Senhor</a:t>
            </a:r>
            <a:r>
              <a:rPr lang="pt-BR" sz="3600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 disse: faze uma serpente venenosa e coloca-a sobre uma haste. Aquele que for mordido, mas olhar para esta imagem ficará com vida.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farás imagens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1Rs 6,23</a:t>
            </a:r>
            <a:r>
              <a:rPr lang="pt-BR" sz="3600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: No Santíssimo, Salomão mandou instalar dois querubins de madeira de oliveira de dez côvados de altura.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2º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O nome de Deus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00034" y="4500570"/>
            <a:ext cx="814393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>
                <a:solidFill>
                  <a:srgbClr val="FF0000"/>
                </a:solidFill>
              </a:rPr>
              <a:t>Blasfêmia</a:t>
            </a:r>
          </a:p>
          <a:p>
            <a:r>
              <a:rPr lang="pt-BR" sz="3500" i="1" dirty="0" smtClean="0">
                <a:solidFill>
                  <a:srgbClr val="FF0000"/>
                </a:solidFill>
              </a:rPr>
              <a:t>Jogar praga</a:t>
            </a:r>
          </a:p>
          <a:p>
            <a:r>
              <a:rPr lang="pt-BR" sz="3500" i="1" dirty="0" smtClean="0">
                <a:solidFill>
                  <a:srgbClr val="FF0000"/>
                </a:solidFill>
              </a:rPr>
              <a:t>Não manter um voto – juramento</a:t>
            </a:r>
            <a:endParaRPr lang="pt-BR" sz="3500" dirty="0" smtClean="0">
              <a:solidFill>
                <a:srgbClr val="FF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596" y="2071678"/>
            <a:ext cx="83582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Não pronunciarás o nome do </a:t>
            </a:r>
            <a:r>
              <a:rPr lang="pt-BR" sz="3500" cap="sm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Senhor</a:t>
            </a:r>
            <a:r>
              <a:rPr lang="pt-BR" sz="3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teu Deus em vão, porque o </a:t>
            </a:r>
            <a:r>
              <a:rPr lang="pt-BR" sz="3500" cap="small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Senhor</a:t>
            </a:r>
            <a:r>
              <a:rPr lang="pt-BR" sz="3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não deixará sem castigo quem pronunciar seu nome em vão.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3º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O dia do Senhor – festas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428596" y="2071678"/>
            <a:ext cx="835824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Lembra-te de santificar o dia do Sábado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71472" y="2857496"/>
            <a:ext cx="7643866" cy="3851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/>
              <a:t>Sábado = repouso de Deus</a:t>
            </a:r>
          </a:p>
          <a:p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Mc 2,27</a:t>
            </a:r>
            <a:r>
              <a:rPr lang="pt-BR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O sábado foi feito para o homem, e não o homem para o sábado.</a:t>
            </a:r>
          </a:p>
          <a:p>
            <a:r>
              <a:rPr lang="pt-BR" sz="3500" dirty="0" smtClean="0"/>
              <a:t>Cristãos substituem o sábado pelo Domingo – Dia da Ressurreição</a:t>
            </a:r>
          </a:p>
          <a:p>
            <a:r>
              <a:rPr lang="pt-BR" sz="3500" dirty="0" smtClean="0"/>
              <a:t>Descansar do trabalho</a:t>
            </a:r>
          </a:p>
          <a:p>
            <a:r>
              <a:rPr lang="pt-BR" sz="3500" dirty="0" smtClean="0"/>
              <a:t>Dedicar o dia à oração - família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3º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O dia do Senhor – festas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85720" y="2214554"/>
            <a:ext cx="864399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</a:t>
            </a: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20,19-22</a:t>
            </a:r>
            <a:r>
              <a:rPr lang="pt-BR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Ao anoitecer daquele dia, o 1º da semana (domingo), os discípulos estavam reunidos. </a:t>
            </a:r>
          </a:p>
          <a:p>
            <a:r>
              <a:rPr lang="pt-BR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Jesus entrou e soprou sobre eles e falou: Recebei o Espírito Santo.</a:t>
            </a:r>
          </a:p>
          <a:p>
            <a:endParaRPr lang="pt-BR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</a:t>
            </a: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20,26</a:t>
            </a:r>
            <a:r>
              <a:rPr lang="pt-BR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ss</a:t>
            </a:r>
            <a:r>
              <a:rPr lang="pt-BR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Oito dias depois, Jesus entrou de novo e Tomé estava com eles.</a:t>
            </a:r>
          </a:p>
          <a:p>
            <a:endParaRPr lang="pt-BR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pt-BR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r>
              <a:rPr lang="pt-BR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1,10</a:t>
            </a:r>
            <a:r>
              <a:rPr lang="pt-BR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No domingo, fui no Espírito, e ouvi atrás de mim uma voz forte que me dizia...</a:t>
            </a:r>
          </a:p>
          <a:p>
            <a:endParaRPr lang="pt-BR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10 Mandamentos: </a:t>
            </a:r>
            <a:r>
              <a:rPr lang="pt-BR" b="1" dirty="0" smtClean="0">
                <a:solidFill>
                  <a:srgbClr val="00FF00"/>
                </a:solidFill>
              </a:rPr>
              <a:t>Ex 20,1-17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28586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 rot="19740139">
            <a:off x="428596" y="3214686"/>
            <a:ext cx="835824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dirty="0" smtClean="0">
                <a:solidFill>
                  <a:srgbClr val="FFCC00"/>
                </a:solidFill>
              </a:rPr>
              <a:t>4º </a:t>
            </a:r>
            <a:r>
              <a:rPr lang="pt-BR" sz="4000" b="1" dirty="0" smtClean="0">
                <a:solidFill>
                  <a:srgbClr val="FFCC00"/>
                </a:solidFill>
                <a:sym typeface="Wingdings"/>
              </a:rPr>
              <a:t></a:t>
            </a:r>
            <a:r>
              <a:rPr lang="pt-BR" sz="4000" b="1" dirty="0" smtClean="0">
                <a:solidFill>
                  <a:srgbClr val="FFCC00"/>
                </a:solidFill>
              </a:rPr>
              <a:t> 10º</a:t>
            </a:r>
          </a:p>
          <a:p>
            <a:pPr algn="just"/>
            <a:r>
              <a:rPr lang="pt-BR" sz="3500" b="1" dirty="0" smtClean="0">
                <a:solidFill>
                  <a:srgbClr val="FFCC00"/>
                </a:solidFill>
                <a:cs typeface="Times New Roman" pitchFamily="18" charset="0"/>
              </a:rPr>
              <a:t>Mandamentos em relação ao </a:t>
            </a:r>
            <a:r>
              <a:rPr lang="pt-BR" sz="3500" b="1" cap="small" dirty="0" smtClean="0">
                <a:solidFill>
                  <a:srgbClr val="FFCC00"/>
                </a:solidFill>
                <a:cs typeface="Times New Roman" pitchFamily="18" charset="0"/>
              </a:rPr>
              <a:t>Próximo</a:t>
            </a:r>
            <a:endParaRPr lang="pt-BR" sz="3500" b="1" i="1" cap="small" dirty="0" smtClean="0">
              <a:solidFill>
                <a:srgbClr val="FFCC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4º Mandamento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Pai e mãe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/>
              <a:t>Plano de Deus para família,</a:t>
            </a:r>
          </a:p>
          <a:p>
            <a:r>
              <a:rPr lang="pt-BR" sz="3500" i="1" dirty="0" smtClean="0"/>
              <a:t>Deveres dos Filhos </a:t>
            </a:r>
            <a:r>
              <a:rPr lang="pt-BR" sz="3500" i="1" dirty="0" smtClean="0">
                <a:sym typeface="Wingdings" pitchFamily="2" charset="2"/>
              </a:rPr>
              <a:t> Pais...</a:t>
            </a:r>
          </a:p>
          <a:p>
            <a:r>
              <a:rPr lang="pt-BR" sz="3500" i="1" dirty="0" smtClean="0">
                <a:sym typeface="Wingdings" pitchFamily="2" charset="2"/>
              </a:rPr>
              <a:t>Deveres dos Pais  Filhos...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violência, 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falta de amor</a:t>
            </a:r>
          </a:p>
          <a:p>
            <a:r>
              <a:rPr lang="pt-BR" sz="3500" i="1" dirty="0" smtClean="0">
                <a:solidFill>
                  <a:schemeClr val="tx2"/>
                </a:solidFill>
                <a:sym typeface="Wingdings" pitchFamily="2" charset="2"/>
              </a:rPr>
              <a:t>	falta de interesse, </a:t>
            </a:r>
          </a:p>
          <a:p>
            <a:r>
              <a:rPr lang="pt-BR" sz="3500" i="1" dirty="0" smtClean="0">
                <a:solidFill>
                  <a:schemeClr val="tx2"/>
                </a:solidFill>
                <a:sym typeface="Wingdings" pitchFamily="2" charset="2"/>
              </a:rPr>
              <a:t>	não educar</a:t>
            </a:r>
          </a:p>
          <a:p>
            <a:r>
              <a:rPr lang="pt-BR" sz="3500" i="1" dirty="0" smtClean="0">
                <a:solidFill>
                  <a:schemeClr val="tx2"/>
                </a:solidFill>
                <a:sym typeface="Wingdings" pitchFamily="2" charset="2"/>
              </a:rPr>
              <a:t>	</a:t>
            </a:r>
            <a:endParaRPr lang="pt-BR" sz="35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5º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matar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/>
              <a:t>Vida é sagrada, só legítima defesa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homicídio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aborto – embrião 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eutanásia 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suicídio</a:t>
            </a:r>
          </a:p>
          <a:p>
            <a:r>
              <a:rPr lang="pt-BR" sz="3500" i="1" dirty="0" smtClean="0"/>
              <a:t>Cuidado do corpo – doação órgãos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guerra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6º Mandamento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adultério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57158" y="2214554"/>
            <a:ext cx="835824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/>
              <a:t>Sexualidade, castidade e amor conjugal</a:t>
            </a:r>
            <a:endParaRPr lang="pt-BR" sz="3500" i="1" dirty="0" smtClean="0">
              <a:solidFill>
                <a:schemeClr val="tx2"/>
              </a:solidFill>
            </a:endParaRPr>
          </a:p>
          <a:p>
            <a:r>
              <a:rPr lang="pt-BR" sz="3500" i="1" dirty="0" smtClean="0">
                <a:solidFill>
                  <a:schemeClr val="tx2"/>
                </a:solidFill>
              </a:rPr>
              <a:t>	regulação dos nascimentos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fecundação artificial</a:t>
            </a:r>
          </a:p>
          <a:p>
            <a:r>
              <a:rPr lang="pt-BR" sz="3500" i="1" dirty="0" smtClean="0">
                <a:solidFill>
                  <a:srgbClr val="FFCC00"/>
                </a:solidFill>
              </a:rPr>
              <a:t>	não direito a ter um filho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traição – poligamia – divórcio – 	incesto – convivência – 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sexo fora matrimônio (só por prazer)</a:t>
            </a:r>
            <a:endParaRPr lang="pt-BR" sz="35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7º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roubar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/>
              <a:t>Justiça na propriedade privada</a:t>
            </a:r>
          </a:p>
          <a:p>
            <a:r>
              <a:rPr lang="pt-BR" sz="3500" i="1" dirty="0" smtClean="0"/>
              <a:t>Respeito ao meio ambiente e animais</a:t>
            </a:r>
          </a:p>
          <a:p>
            <a:r>
              <a:rPr lang="pt-BR" sz="3500" i="1" dirty="0" smtClean="0"/>
              <a:t>Falsificação documentos</a:t>
            </a:r>
          </a:p>
          <a:p>
            <a:r>
              <a:rPr lang="pt-BR" sz="3500" i="1" dirty="0" smtClean="0"/>
              <a:t>Salário injusto ao funcionário</a:t>
            </a:r>
          </a:p>
          <a:p>
            <a:r>
              <a:rPr lang="pt-BR" sz="3500" i="1" dirty="0" smtClean="0"/>
              <a:t>Falta de amor pelos pobres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a) MISERICÓRDIA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dirty="0" smtClean="0"/>
              <a:t>Começamos a falar de pecado porque conhecemos a </a:t>
            </a:r>
            <a:r>
              <a:rPr lang="pt-BR" sz="4000" b="1" cap="small" dirty="0" smtClean="0">
                <a:solidFill>
                  <a:srgbClr val="FF0000"/>
                </a:solidFill>
              </a:rPr>
              <a:t>misericórdia de Deus</a:t>
            </a:r>
            <a:r>
              <a:rPr lang="pt-BR" sz="4000" dirty="0" smtClean="0"/>
              <a:t>: </a:t>
            </a:r>
          </a:p>
          <a:p>
            <a:pPr>
              <a:spcAft>
                <a:spcPts val="1800"/>
              </a:spcAft>
            </a:pPr>
            <a:r>
              <a:rPr lang="pt-BR" sz="4400" i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- Reconhecer as culpas; </a:t>
            </a:r>
          </a:p>
          <a:p>
            <a:pPr>
              <a:spcAft>
                <a:spcPts val="1800"/>
              </a:spcAft>
            </a:pPr>
            <a:r>
              <a:rPr lang="pt-BR" sz="4400" i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- Arrepender-se dos pecados; </a:t>
            </a:r>
          </a:p>
          <a:p>
            <a:pPr>
              <a:spcAft>
                <a:spcPts val="1800"/>
              </a:spcAft>
            </a:pPr>
            <a:r>
              <a:rPr lang="pt-BR" sz="4400" i="1" dirty="0" smtClean="0">
                <a:solidFill>
                  <a:srgbClr val="33CCFF"/>
                </a:solidFill>
                <a:latin typeface="Times New Roman" pitchFamily="18" charset="0"/>
                <a:cs typeface="Times New Roman" pitchFamily="18" charset="0"/>
              </a:rPr>
              <a:t>- Receber o perdão de Deus.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8º Mandamento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Falso testemunho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/>
              <a:t>Valor da verdade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Difamação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Mentira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Fofoca 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Bajulação 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Falta de segredos profissionais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Forçar um funcionário ao ilícito</a:t>
            </a:r>
            <a:endParaRPr lang="pt-BR" sz="3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9º Mandamento: 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desejar mulher/homem 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85725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/>
              <a:t>Luta contra a tentação e o mal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Falta de Pudor 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Não desejar ou querer ser desejado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	Falta de respeito no vestir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2"/>
            <a:ext cx="8643966" cy="2130419"/>
          </a:xfrm>
        </p:spPr>
        <p:txBody>
          <a:bodyPr/>
          <a:lstStyle/>
          <a:p>
            <a:r>
              <a:rPr lang="pt-BR" dirty="0" smtClean="0">
                <a:solidFill>
                  <a:srgbClr val="00FF00"/>
                </a:solidFill>
              </a:rPr>
              <a:t>10º Mandamento</a:t>
            </a:r>
            <a:br>
              <a:rPr lang="pt-BR" dirty="0" smtClean="0">
                <a:solidFill>
                  <a:srgbClr val="00FF00"/>
                </a:solidFill>
              </a:rPr>
            </a:br>
            <a:r>
              <a:rPr lang="pt-BR" dirty="0" smtClean="0">
                <a:solidFill>
                  <a:srgbClr val="00FF00"/>
                </a:solidFill>
              </a:rPr>
              <a:t>Não cobiçar as coisas</a:t>
            </a:r>
            <a:endParaRPr lang="pt-BR" dirty="0">
              <a:solidFill>
                <a:srgbClr val="00FF00"/>
              </a:solidFill>
            </a:endParaRPr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200024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00FF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1472" y="2214554"/>
            <a:ext cx="764386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i="1" dirty="0" smtClean="0">
                <a:solidFill>
                  <a:schemeClr val="tx2"/>
                </a:solidFill>
              </a:rPr>
              <a:t>Inveja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Ambição</a:t>
            </a:r>
          </a:p>
          <a:p>
            <a:r>
              <a:rPr lang="pt-BR" sz="3500" i="1" dirty="0" smtClean="0">
                <a:solidFill>
                  <a:schemeClr val="tx2"/>
                </a:solidFill>
              </a:rPr>
              <a:t>Armadilhas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b) PECADO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dirty="0" smtClean="0"/>
              <a:t>Ato contrário à Lei eterna, </a:t>
            </a:r>
          </a:p>
          <a:p>
            <a:pPr>
              <a:spcAft>
                <a:spcPts val="1800"/>
              </a:spcAft>
            </a:pPr>
            <a:r>
              <a:rPr lang="pt-BR" sz="4000" dirty="0" smtClean="0"/>
              <a:t>na desobediência a seu amor.</a:t>
            </a:r>
          </a:p>
          <a:p>
            <a:pPr>
              <a:spcAft>
                <a:spcPts val="1800"/>
              </a:spcAft>
            </a:pPr>
            <a:r>
              <a:rPr lang="pt-BR" sz="4000" b="1" dirty="0" smtClean="0">
                <a:solidFill>
                  <a:srgbClr val="FFCC00"/>
                </a:solidFill>
              </a:rPr>
              <a:t>Cristo revela a gravidade do pecado e o vence com a sua misericórdia na cruz.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c) DIVISÃO DOS PECADOS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FFCC00"/>
                </a:solidFill>
              </a:rPr>
              <a:t>PECADOS CONTRA: </a:t>
            </a:r>
          </a:p>
          <a:p>
            <a:r>
              <a:rPr lang="pt-BR" sz="4000" b="1" dirty="0" smtClean="0"/>
              <a:t>Deus, próximo e nós mesmos. </a:t>
            </a:r>
          </a:p>
          <a:p>
            <a:endParaRPr lang="pt-BR" sz="4000" b="1" dirty="0" smtClean="0">
              <a:solidFill>
                <a:srgbClr val="FFCC00"/>
              </a:solidFill>
            </a:endParaRPr>
          </a:p>
          <a:p>
            <a:r>
              <a:rPr lang="pt-BR" sz="4000" b="1" dirty="0" smtClean="0">
                <a:solidFill>
                  <a:srgbClr val="FFCC00"/>
                </a:solidFill>
              </a:rPr>
              <a:t>PECADOS POR:</a:t>
            </a:r>
          </a:p>
          <a:p>
            <a:r>
              <a:rPr lang="pt-BR" sz="4000" b="1" dirty="0" smtClean="0"/>
              <a:t>pensamento, palavra, </a:t>
            </a:r>
          </a:p>
          <a:p>
            <a:r>
              <a:rPr lang="pt-BR" sz="4000" b="1" dirty="0" smtClean="0"/>
              <a:t>ação e omissão.</a:t>
            </a:r>
            <a:endParaRPr lang="en-US" sz="40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d) GRAVIDADE DOS PECADOS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b="1" i="1" dirty="0" smtClean="0"/>
              <a:t>Pecado Mortal (grave)</a:t>
            </a:r>
          </a:p>
          <a:p>
            <a:pPr>
              <a:spcAft>
                <a:spcPts val="1800"/>
              </a:spcAft>
            </a:pPr>
            <a:endParaRPr lang="pt-BR" sz="4000" b="1" i="1" dirty="0" smtClean="0"/>
          </a:p>
          <a:p>
            <a:pPr>
              <a:spcAft>
                <a:spcPts val="1800"/>
              </a:spcAft>
            </a:pPr>
            <a:r>
              <a:rPr lang="pt-BR" sz="4000" b="1" i="1" dirty="0" smtClean="0"/>
              <a:t>Pecado Venial (leve)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d) GRAVIDADE DOS PECADOS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b="1" i="1" dirty="0" smtClean="0"/>
              <a:t>Pecado Mortal (grave)</a:t>
            </a:r>
          </a:p>
          <a:p>
            <a:r>
              <a:rPr lang="pt-BR" sz="4000" dirty="0" smtClean="0">
                <a:solidFill>
                  <a:srgbClr val="FFC000"/>
                </a:solidFill>
              </a:rPr>
              <a:t>- matéria grave </a:t>
            </a:r>
            <a:endParaRPr lang="en-US" sz="4000" dirty="0" smtClean="0">
              <a:solidFill>
                <a:srgbClr val="FFC000"/>
              </a:solidFill>
            </a:endParaRPr>
          </a:p>
          <a:p>
            <a:r>
              <a:rPr lang="pt-BR" sz="4000" dirty="0" smtClean="0">
                <a:solidFill>
                  <a:srgbClr val="FFC000"/>
                </a:solidFill>
              </a:rPr>
              <a:t>- consciência </a:t>
            </a:r>
            <a:endParaRPr lang="en-US" sz="4000" dirty="0" smtClean="0">
              <a:solidFill>
                <a:srgbClr val="FFC000"/>
              </a:solidFill>
            </a:endParaRPr>
          </a:p>
          <a:p>
            <a:r>
              <a:rPr lang="pt-BR" sz="4000" dirty="0" smtClean="0">
                <a:solidFill>
                  <a:srgbClr val="FFC000"/>
                </a:solidFill>
              </a:rPr>
              <a:t>- liberdade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500034" y="512763"/>
            <a:ext cx="8643966" cy="914400"/>
          </a:xfrm>
        </p:spPr>
        <p:txBody>
          <a:bodyPr/>
          <a:lstStyle/>
          <a:p>
            <a:r>
              <a:rPr lang="pt-BR" dirty="0" smtClean="0"/>
              <a:t>d) GRAVIDADE DOS PECADOS</a:t>
            </a:r>
            <a:endParaRPr lang="pt-BR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571472" y="1355710"/>
            <a:ext cx="8358246" cy="1588"/>
          </a:xfrm>
          <a:prstGeom prst="line">
            <a:avLst/>
          </a:prstGeom>
          <a:ln w="127000" cap="rnd" cmpd="sng">
            <a:gradFill flip="none" rotWithShape="1">
              <a:gsLst>
                <a:gs pos="0">
                  <a:srgbClr val="FF0000"/>
                </a:gs>
                <a:gs pos="96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500034" y="1571612"/>
            <a:ext cx="8429684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4000" b="1" i="1" dirty="0" smtClean="0"/>
              <a:t>Pecado Mortal (grave)</a:t>
            </a:r>
          </a:p>
          <a:p>
            <a:pPr>
              <a:buFontTx/>
              <a:buChar char="-"/>
            </a:pPr>
            <a:r>
              <a:rPr lang="pt-BR" sz="4000" dirty="0" smtClean="0">
                <a:solidFill>
                  <a:srgbClr val="FFC000"/>
                </a:solidFill>
              </a:rPr>
              <a:t> destrói em nós a caridade, </a:t>
            </a:r>
          </a:p>
          <a:p>
            <a:pPr>
              <a:buFontTx/>
              <a:buChar char="-"/>
            </a:pPr>
            <a:r>
              <a:rPr lang="pt-BR" sz="4000" dirty="0" smtClean="0">
                <a:solidFill>
                  <a:srgbClr val="FFC000"/>
                </a:solidFill>
              </a:rPr>
              <a:t> nos priva da graça, </a:t>
            </a:r>
          </a:p>
          <a:p>
            <a:pPr>
              <a:buFontTx/>
              <a:buChar char="-"/>
            </a:pPr>
            <a:r>
              <a:rPr lang="pt-BR" sz="4000" dirty="0" smtClean="0">
                <a:solidFill>
                  <a:srgbClr val="FFC000"/>
                </a:solidFill>
              </a:rPr>
              <a:t> nos leva à morte eterna do inferno.</a:t>
            </a:r>
          </a:p>
          <a:p>
            <a:endParaRPr lang="pt-BR" sz="4000" dirty="0" smtClean="0">
              <a:solidFill>
                <a:srgbClr val="FFC000"/>
              </a:solidFill>
            </a:endParaRPr>
          </a:p>
          <a:p>
            <a:r>
              <a:rPr lang="pt-BR" sz="3600" b="1" dirty="0" smtClean="0">
                <a:solidFill>
                  <a:srgbClr val="00FF00"/>
                </a:solidFill>
              </a:rPr>
              <a:t>SACRAMENTO DA RECONCILIAÇÃO</a:t>
            </a:r>
            <a:r>
              <a:rPr lang="pt-BR" sz="4000" dirty="0" smtClean="0">
                <a:solidFill>
                  <a:srgbClr val="FFC000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Personalizada 2">
      <a:dk1>
        <a:srgbClr val="0C0C0C"/>
      </a:dk1>
      <a:lt1>
        <a:srgbClr val="F8F8F8"/>
      </a:lt1>
      <a:dk2>
        <a:srgbClr val="000000"/>
      </a:dk2>
      <a:lt2>
        <a:srgbClr val="FF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C0C0C"/>
      </a:accent6>
      <a:hlink>
        <a:srgbClr val="0C0C0C"/>
      </a:hlink>
      <a:folHlink>
        <a:srgbClr val="0C0C0C"/>
      </a:folHlink>
    </a:clrScheme>
    <a:fontScheme name="Personalizada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569</TotalTime>
  <Words>968</Words>
  <Application>Microsoft Office PowerPoint</Application>
  <PresentationFormat>Apresentação na tela (4:3)</PresentationFormat>
  <Paragraphs>240</Paragraphs>
  <Slides>43</Slides>
  <Notes>42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49" baseType="lpstr">
      <vt:lpstr>Arial</vt:lpstr>
      <vt:lpstr>Times New Roman</vt:lpstr>
      <vt:lpstr>Wingdings</vt:lpstr>
      <vt:lpstr>Wingdings 2</vt:lpstr>
      <vt:lpstr>Wingdings 3</vt:lpstr>
      <vt:lpstr>Metrô</vt:lpstr>
      <vt:lpstr>O PECADO Obstáculos do Reino</vt:lpstr>
      <vt:lpstr>Apresentação do PowerPoint</vt:lpstr>
      <vt:lpstr>1. INTRODUÇÃO</vt:lpstr>
      <vt:lpstr>a) MISERICÓRDIA</vt:lpstr>
      <vt:lpstr>b) PECADO</vt:lpstr>
      <vt:lpstr>c) DIVISÃO DOS PECADOS</vt:lpstr>
      <vt:lpstr>d) GRAVIDADE DOS PECADOS</vt:lpstr>
      <vt:lpstr>d) GRAVIDADE DOS PECADOS</vt:lpstr>
      <vt:lpstr>d) GRAVIDADE DOS PECADOS</vt:lpstr>
      <vt:lpstr>d) GRAVIDADE DOS PECADOS</vt:lpstr>
      <vt:lpstr>d) GRAVIDADE DOS PECADOS</vt:lpstr>
      <vt:lpstr>e) CONSEQUÊNCIA DOS PECADOS</vt:lpstr>
      <vt:lpstr>Apresentação do PowerPoint</vt:lpstr>
      <vt:lpstr>Apresentação do PowerPoint</vt:lpstr>
      <vt:lpstr>1. DECÁLOGO</vt:lpstr>
      <vt:lpstr>1. DECÁLOGO</vt:lpstr>
      <vt:lpstr>1. DECÁLOGO</vt:lpstr>
      <vt:lpstr>1. DECÁLOGO</vt:lpstr>
      <vt:lpstr>1. DECÁLOGO</vt:lpstr>
      <vt:lpstr>Apresentação do PowerPoint</vt:lpstr>
      <vt:lpstr>Apresentação do PowerPoint</vt:lpstr>
      <vt:lpstr>10 Mandamentos: Ex 20,1-17</vt:lpstr>
      <vt:lpstr>10 Mandamentos: Ex 20,1-17</vt:lpstr>
      <vt:lpstr>1º Mandamento:  Eu sou o Senhor teu Deus</vt:lpstr>
      <vt:lpstr>1º Mandamento:  Eu sou o Senhor teu Deus</vt:lpstr>
      <vt:lpstr>1º Mandamento:  Adorarás o Senhor</vt:lpstr>
      <vt:lpstr>1º Mandamento:  Não farás imagens</vt:lpstr>
      <vt:lpstr>1º Mandamento:  Não farás imagens</vt:lpstr>
      <vt:lpstr>1º Mandamento:  Não farás imagens</vt:lpstr>
      <vt:lpstr>1º Mandamento:  Não farás imagens</vt:lpstr>
      <vt:lpstr>1º Mandamento:  Não farás imagens</vt:lpstr>
      <vt:lpstr>2º Mandamento:  O nome de Deus</vt:lpstr>
      <vt:lpstr>3º Mandamento:  O dia do Senhor – festas</vt:lpstr>
      <vt:lpstr>3º Mandamento:  O dia do Senhor – festas</vt:lpstr>
      <vt:lpstr>10 Mandamentos: Ex 20,1-17</vt:lpstr>
      <vt:lpstr>4º Mandamento  Pai e mãe</vt:lpstr>
      <vt:lpstr>5º Mandamento:  Não matar</vt:lpstr>
      <vt:lpstr>6º Mandamento Não adultério</vt:lpstr>
      <vt:lpstr>7º Mandamento:  Não roubar</vt:lpstr>
      <vt:lpstr>8º Mandamento Falso testemunho</vt:lpstr>
      <vt:lpstr>9º Mandamento:  Não desejar mulher/homem </vt:lpstr>
      <vt:lpstr>10º Mandamento Não cobiçar as coisas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Frei Diones - Formação</dc:title>
  <dc:subject>Formação</dc:subject>
  <dc:creator>Frei Diones Rafael Paganotto, oad</dc:creator>
  <cp:lastModifiedBy>Airton Mainardi</cp:lastModifiedBy>
  <cp:revision>100</cp:revision>
  <dcterms:created xsi:type="dcterms:W3CDTF">2007-07-24T09:23:46Z</dcterms:created>
  <dcterms:modified xsi:type="dcterms:W3CDTF">2016-03-21T13:21:34Z</dcterms:modified>
  <cp:contentStatus>Formação</cp:contentStatus>
  <dc:language>Português</dc:language>
</cp:coreProperties>
</file>