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2"/>
  </p:notesMasterIdLst>
  <p:sldIdLst>
    <p:sldId id="623" r:id="rId2"/>
    <p:sldId id="624" r:id="rId3"/>
    <p:sldId id="256" r:id="rId4"/>
    <p:sldId id="587" r:id="rId5"/>
    <p:sldId id="602" r:id="rId6"/>
    <p:sldId id="603" r:id="rId7"/>
    <p:sldId id="297" r:id="rId8"/>
    <p:sldId id="653" r:id="rId9"/>
    <p:sldId id="643" r:id="rId10"/>
    <p:sldId id="644" r:id="rId11"/>
    <p:sldId id="641" r:id="rId12"/>
    <p:sldId id="670" r:id="rId13"/>
    <p:sldId id="642" r:id="rId14"/>
    <p:sldId id="654" r:id="rId15"/>
    <p:sldId id="645" r:id="rId16"/>
    <p:sldId id="640" r:id="rId17"/>
    <p:sldId id="637" r:id="rId18"/>
    <p:sldId id="655" r:id="rId19"/>
    <p:sldId id="647" r:id="rId20"/>
    <p:sldId id="669" r:id="rId21"/>
    <p:sldId id="671" r:id="rId22"/>
    <p:sldId id="677" r:id="rId23"/>
    <p:sldId id="666" r:id="rId24"/>
    <p:sldId id="657" r:id="rId25"/>
    <p:sldId id="629" r:id="rId26"/>
    <p:sldId id="648" r:id="rId27"/>
    <p:sldId id="679" r:id="rId28"/>
    <p:sldId id="672" r:id="rId29"/>
    <p:sldId id="659" r:id="rId30"/>
    <p:sldId id="676" r:id="rId31"/>
    <p:sldId id="663" r:id="rId32"/>
    <p:sldId id="661" r:id="rId33"/>
    <p:sldId id="665" r:id="rId34"/>
    <p:sldId id="662" r:id="rId35"/>
    <p:sldId id="667" r:id="rId36"/>
    <p:sldId id="639" r:id="rId37"/>
    <p:sldId id="680" r:id="rId38"/>
    <p:sldId id="668" r:id="rId39"/>
    <p:sldId id="674" r:id="rId40"/>
    <p:sldId id="675" r:id="rId4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FFFF"/>
    <a:srgbClr val="00FF00"/>
    <a:srgbClr val="FF00FF"/>
    <a:srgbClr val="FFFF00"/>
    <a:srgbClr val="FF66FF"/>
    <a:srgbClr val="FF6600"/>
    <a:srgbClr val="FFCC66"/>
    <a:srgbClr val="FF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70264-9B91-4560-B550-BCC693ACC203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3E65A-9B6F-4BAD-9914-F348D4B3F43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17/01/2018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17/01/2018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17/01/2018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spcBef>
                <a:spcPts val="600"/>
              </a:spcBef>
              <a:spcAft>
                <a:spcPts val="0"/>
              </a:spcAft>
              <a:defRPr/>
            </a:lvl2pPr>
          </a:lstStyle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17/01/2018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17/01/2018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17/01/2018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17/01/2018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17/01/2018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17/01/2018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17/01/2018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/>
          <a:lstStyle/>
          <a:p>
            <a:fld id="{5BC31095-D232-4FA9-ACBB-537E7CA7DD40}" type="datetimeFigureOut">
              <a:rPr lang="pt-BR" smtClean="0"/>
              <a:pPr/>
              <a:t>17/01/2018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/>
          <a:lstStyle/>
          <a:p>
            <a:fld id="{D441C89B-4B6D-4783-8C37-F1604E60FBC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bg1"/>
              </a:gs>
            </a:gsLst>
            <a:lin ang="5400000" scaled="0"/>
          </a:gradFill>
        </p:spPr>
        <p:txBody>
          <a:bodyPr vert="horz" lIns="45720" rIns="45720" anchor="ctr">
            <a:normAutofit/>
          </a:bodyPr>
          <a:lstStyle/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-32" y="1500174"/>
            <a:ext cx="9144032" cy="535782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dirty="0" smtClean="0"/>
              <a:t>Clique para editar os estilos do texto mestre</a:t>
            </a:r>
          </a:p>
          <a:p>
            <a:pPr lvl="1" eaLnBrk="1" latinLnBrk="0" hangingPunct="1"/>
            <a:r>
              <a:rPr kumimoji="0" lang="pt-BR" dirty="0" smtClean="0"/>
              <a:t>Segundo nível</a:t>
            </a:r>
          </a:p>
          <a:p>
            <a:pPr lvl="2" eaLnBrk="1" latinLnBrk="0" hangingPunct="1"/>
            <a:r>
              <a:rPr kumimoji="0" lang="pt-BR" dirty="0" smtClean="0"/>
              <a:t>Terceiro nível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b="1" kern="1200" spc="3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420624" indent="-384048" algn="just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just" rtl="0" eaLnBrk="1" latinLnBrk="0" hangingPunct="1">
        <a:spcBef>
          <a:spcPts val="1800"/>
        </a:spcBef>
        <a:spcAft>
          <a:spcPts val="1200"/>
        </a:spcAft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just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85000"/>
        <a:buFont typeface="Arial"/>
        <a:buNone/>
        <a:defRPr kumimoji="0" sz="2400" kern="1200">
          <a:solidFill>
            <a:srgbClr val="FFFF00"/>
          </a:solidFill>
          <a:latin typeface="Calibri" pitchFamily="34" charset="0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 descr="XII CONGRESSO NACIONAL AGOSTINIA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383"/>
            <a:ext cx="615617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5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pt-BR" b="1" u="sng" dirty="0" smtClean="0">
                <a:solidFill>
                  <a:srgbClr val="00FF00"/>
                </a:solidFill>
              </a:rPr>
              <a:t>1.1 Grego</a:t>
            </a:r>
          </a:p>
          <a:p>
            <a:pPr marL="36576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3200" b="1" dirty="0" err="1" smtClean="0">
                <a:solidFill>
                  <a:srgbClr val="00FFFF"/>
                </a:solidFill>
                <a:latin typeface="Bwgrkl" pitchFamily="2" charset="0"/>
              </a:rPr>
              <a:t>evleuqeri,a</a:t>
            </a:r>
            <a:r>
              <a:rPr lang="pt-BR" sz="3200" b="1" dirty="0" smtClean="0">
                <a:solidFill>
                  <a:srgbClr val="00FFFF"/>
                </a:solidFill>
              </a:rPr>
              <a:t> – </a:t>
            </a:r>
            <a:r>
              <a:rPr lang="pt-BR" sz="3200" b="1" i="1" dirty="0" err="1" smtClean="0">
                <a:solidFill>
                  <a:srgbClr val="00FFFF"/>
                </a:solidFill>
              </a:rPr>
              <a:t>eleuthería</a:t>
            </a:r>
            <a:r>
              <a:rPr lang="pt-BR" sz="3200" b="1" i="1" dirty="0">
                <a:solidFill>
                  <a:srgbClr val="00FFFF"/>
                </a:solidFill>
              </a:rPr>
              <a:t> </a:t>
            </a:r>
            <a:r>
              <a:rPr lang="pt-BR" sz="3200" b="1" dirty="0" smtClean="0"/>
              <a:t>= liberdade.</a:t>
            </a:r>
            <a:endParaRPr lang="pt-BR" sz="3200" b="1" dirty="0"/>
          </a:p>
          <a:p>
            <a:pPr marL="36576" indent="0" algn="l">
              <a:lnSpc>
                <a:spcPct val="120000"/>
              </a:lnSpc>
              <a:spcBef>
                <a:spcPts val="0"/>
              </a:spcBef>
              <a:buNone/>
            </a:pPr>
            <a:endParaRPr lang="pt-BR" sz="28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/>
          </a:p>
          <a:p>
            <a:pPr marL="36576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</p:txBody>
      </p:sp>
      <p:pic>
        <p:nvPicPr>
          <p:cNvPr id="5" name="Picture 2" descr="Resultado de imagem para imperio roma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536" y="1813660"/>
            <a:ext cx="7403976" cy="5071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lipse 5"/>
          <p:cNvSpPr/>
          <p:nvPr/>
        </p:nvSpPr>
        <p:spPr>
          <a:xfrm>
            <a:off x="5148064" y="4221088"/>
            <a:ext cx="1512168" cy="1440160"/>
          </a:xfrm>
          <a:prstGeom prst="ellipse">
            <a:avLst/>
          </a:prstGeom>
          <a:solidFill>
            <a:srgbClr val="FFFF00">
              <a:alpha val="50000"/>
            </a:srgb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348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pt-BR" b="1" u="sng" dirty="0" smtClean="0">
                <a:solidFill>
                  <a:srgbClr val="FF66FF"/>
                </a:solidFill>
              </a:rPr>
              <a:t>a) Significado mitológico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Era </a:t>
            </a:r>
            <a:r>
              <a:rPr lang="pt-BR" sz="3200" b="1" dirty="0"/>
              <a:t>uma </a:t>
            </a:r>
            <a:r>
              <a:rPr lang="pt-BR" sz="3200" b="1" dirty="0" err="1" smtClean="0"/>
              <a:t>Daemon</a:t>
            </a:r>
            <a:r>
              <a:rPr lang="pt-BR" sz="3200" b="1" dirty="0" smtClean="0"/>
              <a:t>.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Uma </a:t>
            </a:r>
            <a:r>
              <a:rPr lang="pt-BR" sz="3200" b="1" dirty="0"/>
              <a:t>das </a:t>
            </a:r>
            <a:r>
              <a:rPr lang="pt-BR" sz="3200" b="1" dirty="0" err="1" smtClean="0"/>
              <a:t>Cárites</a:t>
            </a:r>
            <a:r>
              <a:rPr lang="pt-BR" sz="3200" b="1" dirty="0" smtClean="0"/>
              <a:t>, </a:t>
            </a:r>
            <a:r>
              <a:rPr lang="pt-BR" sz="3200" b="1" dirty="0"/>
              <a:t>normalmente </a:t>
            </a:r>
            <a:r>
              <a:rPr lang="pt-BR" sz="3200" b="1" dirty="0" smtClean="0"/>
              <a:t>Tália.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Participava dos banquetes. </a:t>
            </a:r>
            <a:endParaRPr lang="pt-B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26249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pt-BR" b="1" u="sng" dirty="0" smtClean="0">
                <a:solidFill>
                  <a:srgbClr val="FF66FF"/>
                </a:solidFill>
              </a:rPr>
              <a:t>b) </a:t>
            </a:r>
            <a:r>
              <a:rPr lang="pt-BR" b="1" u="sng" dirty="0" smtClean="0">
                <a:solidFill>
                  <a:srgbClr val="FF66FF"/>
                </a:solidFill>
              </a:rPr>
              <a:t>Significado político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Homem livre é dono de si mesmo.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Aquele que não é escravo.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Pessoa independente: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Vive na </a:t>
            </a:r>
            <a:r>
              <a:rPr lang="pt-BR" sz="2800" b="1" i="1" dirty="0" err="1" smtClean="0"/>
              <a:t>pólis</a:t>
            </a:r>
            <a:r>
              <a:rPr lang="pt-BR" sz="2800" b="1" i="1" dirty="0"/>
              <a:t>,</a:t>
            </a:r>
            <a:endParaRPr lang="pt-BR" sz="28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Sob o princípio ordenador da </a:t>
            </a:r>
            <a:r>
              <a:rPr lang="pt-BR" sz="2800" b="1" i="1" dirty="0" err="1" smtClean="0"/>
              <a:t>nómos</a:t>
            </a:r>
            <a:r>
              <a:rPr lang="pt-BR" sz="2800" b="1" dirty="0" smtClean="0"/>
              <a:t>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Ser livre = pertencer ao povo.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Ser escravo = não pertencer ao povo. </a:t>
            </a:r>
            <a:endParaRPr lang="pt-B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68700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pt-BR" b="1" u="sng" dirty="0" smtClean="0">
                <a:solidFill>
                  <a:srgbClr val="FF66FF"/>
                </a:solidFill>
              </a:rPr>
              <a:t>c) </a:t>
            </a:r>
            <a:r>
              <a:rPr lang="pt-BR" b="1" u="sng" dirty="0" smtClean="0">
                <a:solidFill>
                  <a:srgbClr val="FF66FF"/>
                </a:solidFill>
              </a:rPr>
              <a:t>Significado filosófico-religioso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Estoicismo.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Homem livre = autônomo em relação ao material.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2800" b="1" i="1" dirty="0" err="1" smtClean="0"/>
              <a:t>Ascésis</a:t>
            </a:r>
            <a:r>
              <a:rPr lang="pt-BR" sz="2800" b="1" i="1" dirty="0" smtClean="0"/>
              <a:t>.</a:t>
            </a:r>
            <a:endParaRPr lang="pt-B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81467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765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pt-BR" b="1" u="sng" dirty="0" smtClean="0">
                <a:solidFill>
                  <a:srgbClr val="00FF00"/>
                </a:solidFill>
              </a:rPr>
              <a:t>1.2 Hebraico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Não possui um termo específico para definir liberdade!</a:t>
            </a:r>
            <a:endParaRPr lang="pt-BR" sz="3200" b="1" dirty="0"/>
          </a:p>
          <a:p>
            <a:pPr marL="36576" indent="0" algn="l">
              <a:lnSpc>
                <a:spcPct val="120000"/>
              </a:lnSpc>
              <a:spcBef>
                <a:spcPts val="0"/>
              </a:spcBef>
              <a:buNone/>
            </a:pPr>
            <a:endParaRPr lang="pt-BR" sz="28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/>
          </a:p>
          <a:p>
            <a:pPr marL="36576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</p:txBody>
      </p:sp>
      <p:pic>
        <p:nvPicPr>
          <p:cNvPr id="5" name="Picture 2" descr="Resultado de imagem para imperio roma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536" y="1813660"/>
            <a:ext cx="7403976" cy="5071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lipse 5"/>
          <p:cNvSpPr/>
          <p:nvPr/>
        </p:nvSpPr>
        <p:spPr>
          <a:xfrm>
            <a:off x="7020272" y="5229200"/>
            <a:ext cx="1512168" cy="1440160"/>
          </a:xfrm>
          <a:prstGeom prst="ellipse">
            <a:avLst/>
          </a:prstGeom>
          <a:solidFill>
            <a:srgbClr val="FFFF00">
              <a:alpha val="50000"/>
            </a:srgb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606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pt-BR" b="1" u="sng" dirty="0" smtClean="0">
                <a:solidFill>
                  <a:srgbClr val="FF66FF"/>
                </a:solidFill>
              </a:rPr>
              <a:t>a) Significado histórico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Sagrada Escritura valoriza o significado.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/>
              <a:t>S</a:t>
            </a:r>
            <a:r>
              <a:rPr lang="pt-BR" sz="3200" b="1" dirty="0" smtClean="0"/>
              <a:t>aída do Egito é o ponto de partida.</a:t>
            </a:r>
          </a:p>
          <a:p>
            <a:pPr lvl="2" algn="l">
              <a:spcBef>
                <a:spcPts val="0"/>
              </a:spcBef>
            </a:pPr>
            <a:r>
              <a:rPr lang="pt-BR" sz="2600" b="1" dirty="0"/>
              <a:t>Os 12,14</a:t>
            </a:r>
          </a:p>
          <a:p>
            <a:pPr lvl="2" algn="l">
              <a:spcBef>
                <a:spcPts val="0"/>
              </a:spcBef>
            </a:pPr>
            <a:r>
              <a:rPr lang="pt-BR" sz="2600" b="1" dirty="0"/>
              <a:t>Mas YHWH </a:t>
            </a:r>
            <a:r>
              <a:rPr lang="pt-BR" sz="2600" b="1" u="sng" dirty="0">
                <a:solidFill>
                  <a:srgbClr val="FF0000"/>
                </a:solidFill>
              </a:rPr>
              <a:t>fez subir</a:t>
            </a:r>
            <a:r>
              <a:rPr lang="pt-BR" sz="2600" b="1" dirty="0">
                <a:solidFill>
                  <a:srgbClr val="FF0000"/>
                </a:solidFill>
              </a:rPr>
              <a:t> </a:t>
            </a:r>
            <a:r>
              <a:rPr lang="pt-BR" sz="2600" b="1" dirty="0"/>
              <a:t>Israel do Egito por intermédio de um profeta e por intermédio de um profeta ele foi guardado.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endParaRPr lang="pt-BR" sz="2600" b="1" dirty="0" smtClean="0"/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err="1" smtClean="0"/>
              <a:t>Mq</a:t>
            </a:r>
            <a:r>
              <a:rPr lang="pt-BR" sz="2600" b="1" dirty="0" smtClean="0"/>
              <a:t> </a:t>
            </a:r>
            <a:r>
              <a:rPr lang="pt-BR" sz="2600" b="1" dirty="0"/>
              <a:t>6,3-4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/>
              <a:t>Meu povo, que te fiz eu? Em que te cansei? Responde-me! 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/>
              <a:t>Sim, eu te </a:t>
            </a:r>
            <a:r>
              <a:rPr lang="pt-BR" sz="2600" b="1" dirty="0">
                <a:solidFill>
                  <a:srgbClr val="FF0000"/>
                </a:solidFill>
              </a:rPr>
              <a:t>fiz subir </a:t>
            </a:r>
            <a:r>
              <a:rPr lang="pt-BR" sz="2600" b="1" dirty="0"/>
              <a:t>da terra do Egito, resgatei-te da casa da escravidão e enviei diante de ti Moisés, Aarão e Maria.</a:t>
            </a:r>
          </a:p>
          <a:p>
            <a:pPr marL="36576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3900" dirty="0" smtClean="0">
                <a:solidFill>
                  <a:srgbClr val="00FFFF"/>
                </a:solidFill>
                <a:latin typeface="Bwhebl" panose="02020603050405020304" pitchFamily="18" charset="0"/>
              </a:rPr>
              <a:t>hl</a:t>
            </a:r>
            <a:r>
              <a:rPr lang="pt-BR" sz="3900" dirty="0">
                <a:solidFill>
                  <a:srgbClr val="00FFFF"/>
                </a:solidFill>
                <a:latin typeface="Bwhebl" panose="02020603050405020304" pitchFamily="18" charset="0"/>
              </a:rPr>
              <a:t>'['</a:t>
            </a:r>
            <a:r>
              <a:rPr lang="pt-BR" sz="3200" b="1" dirty="0">
                <a:solidFill>
                  <a:srgbClr val="00FFFF"/>
                </a:solidFill>
              </a:rPr>
              <a:t> </a:t>
            </a:r>
            <a:r>
              <a:rPr lang="pt-BR" sz="3200" b="1" dirty="0" smtClean="0">
                <a:solidFill>
                  <a:srgbClr val="00FFFF"/>
                </a:solidFill>
              </a:rPr>
              <a:t>– </a:t>
            </a:r>
            <a:r>
              <a:rPr lang="pt-BR" sz="3200" b="1" baseline="30000" dirty="0" err="1" smtClean="0">
                <a:solidFill>
                  <a:srgbClr val="00FFFF"/>
                </a:solidFill>
              </a:rPr>
              <a:t>c</a:t>
            </a:r>
            <a:r>
              <a:rPr lang="pt-BR" sz="3200" b="1" dirty="0" err="1" smtClean="0">
                <a:solidFill>
                  <a:srgbClr val="00FFFF"/>
                </a:solidFill>
              </a:rPr>
              <a:t>aláh</a:t>
            </a:r>
            <a:r>
              <a:rPr lang="pt-BR" sz="3200" b="1" dirty="0" smtClean="0">
                <a:solidFill>
                  <a:srgbClr val="00FFFF"/>
                </a:solidFill>
              </a:rPr>
              <a:t> </a:t>
            </a:r>
            <a:r>
              <a:rPr lang="pt-BR" sz="3200" b="1" dirty="0" smtClean="0"/>
              <a:t>= fazer subir, libertar.  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/>
          </a:p>
          <a:p>
            <a:pPr marL="36576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77367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pt-BR" b="1" u="sng" dirty="0" smtClean="0">
                <a:solidFill>
                  <a:srgbClr val="FF66FF"/>
                </a:solidFill>
              </a:rPr>
              <a:t>b) </a:t>
            </a:r>
            <a:r>
              <a:rPr lang="pt-BR" b="1" u="sng" dirty="0">
                <a:solidFill>
                  <a:srgbClr val="FF66FF"/>
                </a:solidFill>
              </a:rPr>
              <a:t>Significado </a:t>
            </a:r>
            <a:r>
              <a:rPr lang="pt-BR" b="1" u="sng" dirty="0" smtClean="0">
                <a:solidFill>
                  <a:srgbClr val="FF66FF"/>
                </a:solidFill>
              </a:rPr>
              <a:t>teológico</a:t>
            </a:r>
            <a:endParaRPr lang="pt-BR" b="1" u="sng" dirty="0">
              <a:solidFill>
                <a:srgbClr val="FF66FF"/>
              </a:solidFill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Significado histórico recebe uma releitura teológica...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3200" b="1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Liberdade...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Deixar a servidão, 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Retornar à situação inicial, às origens.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3200" b="1" dirty="0" smtClean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Homem livre é libertado, elevado, redimido </a:t>
            </a:r>
            <a:r>
              <a:rPr lang="pt-BR" sz="3200" b="1" dirty="0" smtClean="0"/>
              <a:t>por Deus.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Abandonar </a:t>
            </a:r>
            <a:r>
              <a:rPr lang="pt-BR" sz="3200" b="1" dirty="0" smtClean="0"/>
              <a:t>a Deus </a:t>
            </a:r>
            <a:r>
              <a:rPr lang="pt-BR" sz="3200" b="1" dirty="0" smtClean="0"/>
              <a:t>= </a:t>
            </a:r>
            <a:r>
              <a:rPr lang="pt-BR" sz="3200" b="1" dirty="0" smtClean="0"/>
              <a:t>perder liberdade.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/>
          </a:p>
          <a:p>
            <a:pPr marL="36576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42286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399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noFill/>
        </p:spPr>
        <p:txBody>
          <a:bodyPr>
            <a:normAutofit/>
          </a:bodyPr>
          <a:lstStyle/>
          <a:p>
            <a:r>
              <a:rPr lang="pt-BR" sz="3600" u="sng" dirty="0" smtClean="0">
                <a:latin typeface="+mn-lt"/>
              </a:rPr>
              <a:t>2. Livro do Êxodo</a:t>
            </a:r>
            <a:endParaRPr lang="pt-BR" sz="3600" u="sng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836712"/>
            <a:ext cx="9144032" cy="6021288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Êxodo ao interno do Pentateuco.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3200" b="1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Estrutura e teologia do Êxodo.</a:t>
            </a:r>
            <a:endParaRPr lang="pt-BR" sz="2800" b="1" dirty="0" smtClean="0"/>
          </a:p>
        </p:txBody>
      </p:sp>
      <p:pic>
        <p:nvPicPr>
          <p:cNvPr id="4" name="Picture 2" descr="https://meninasprodigio.files.wordpress.com/2015/09/wct_04-de-julho-de-2010_00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820476"/>
            <a:ext cx="4572000" cy="30375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1541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717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noFill/>
        </p:spPr>
        <p:txBody>
          <a:bodyPr>
            <a:normAutofit/>
          </a:bodyPr>
          <a:lstStyle/>
          <a:p>
            <a:r>
              <a:rPr lang="pt-BR" sz="3600" u="sng" dirty="0" smtClean="0">
                <a:latin typeface="+mn-lt"/>
              </a:rPr>
              <a:t>2. Livro do Êxodo</a:t>
            </a:r>
            <a:endParaRPr lang="pt-BR" sz="3600" u="sng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836712"/>
            <a:ext cx="9144032" cy="6021288"/>
          </a:xfrm>
        </p:spPr>
        <p:txBody>
          <a:bodyPr>
            <a:normAutofit/>
          </a:bodyPr>
          <a:lstStyle/>
          <a:p>
            <a:pPr marL="36576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3200" b="1" u="sng" dirty="0" smtClean="0">
                <a:solidFill>
                  <a:srgbClr val="00FF00"/>
                </a:solidFill>
              </a:rPr>
              <a:t>2.1 Êxodo ao interno do Pentateuco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FF00FF"/>
                </a:solidFill>
              </a:rPr>
              <a:t>Gênesis.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FF00FF"/>
                </a:solidFill>
              </a:rPr>
              <a:t>Êxodo.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FF00FF"/>
                </a:solidFill>
              </a:rPr>
              <a:t>Levítico.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FF00FF"/>
                </a:solidFill>
              </a:rPr>
              <a:t>Números.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FF00FF"/>
                </a:solidFill>
              </a:rPr>
              <a:t>Deuteronômio.</a:t>
            </a:r>
            <a:endParaRPr lang="pt-BR" sz="2800" b="1" dirty="0" smtClean="0"/>
          </a:p>
        </p:txBody>
      </p:sp>
      <p:sp>
        <p:nvSpPr>
          <p:cNvPr id="4" name="Retângulo Arredondado 3"/>
          <p:cNvSpPr/>
          <p:nvPr/>
        </p:nvSpPr>
        <p:spPr>
          <a:xfrm>
            <a:off x="467544" y="2060848"/>
            <a:ext cx="1512168" cy="576064"/>
          </a:xfrm>
          <a:prstGeom prst="roundRect">
            <a:avLst/>
          </a:prstGeom>
          <a:solidFill>
            <a:srgbClr val="FFFF00">
              <a:alpha val="20000"/>
            </a:srgb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em Curva para a Esquerda 4"/>
          <p:cNvSpPr/>
          <p:nvPr/>
        </p:nvSpPr>
        <p:spPr>
          <a:xfrm>
            <a:off x="2339752" y="1700808"/>
            <a:ext cx="432048" cy="720080"/>
          </a:xfrm>
          <a:prstGeom prst="curved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27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FF00FF"/>
                </a:solidFill>
              </a:rPr>
              <a:t>Gênesis. </a:t>
            </a:r>
            <a:endParaRPr lang="pt-BR" sz="3200" b="1" dirty="0">
              <a:solidFill>
                <a:srgbClr val="FF00FF"/>
              </a:solidFill>
            </a:endParaRPr>
          </a:p>
          <a:p>
            <a:pPr marL="448056" lvl="1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b="1" dirty="0" err="1" smtClean="0">
                <a:solidFill>
                  <a:srgbClr val="00FFFF"/>
                </a:solidFill>
              </a:rPr>
              <a:t>Gn</a:t>
            </a:r>
            <a:r>
              <a:rPr lang="pt-BR" sz="2800" b="1" dirty="0" smtClean="0">
                <a:solidFill>
                  <a:srgbClr val="00FFFF"/>
                </a:solidFill>
              </a:rPr>
              <a:t> 1–11: Início de tudo.</a:t>
            </a:r>
          </a:p>
          <a:p>
            <a:pPr marL="448056" lvl="1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b="1" dirty="0" err="1" smtClean="0">
                <a:solidFill>
                  <a:srgbClr val="00FFFF"/>
                </a:solidFill>
              </a:rPr>
              <a:t>Gn</a:t>
            </a:r>
            <a:r>
              <a:rPr lang="pt-BR" sz="2800" b="1" dirty="0" smtClean="0">
                <a:solidFill>
                  <a:srgbClr val="00FFFF"/>
                </a:solidFill>
              </a:rPr>
              <a:t> 12–50: Patriarcas.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Termina </a:t>
            </a:r>
            <a:r>
              <a:rPr lang="pt-BR" sz="2800" b="1" dirty="0"/>
              <a:t>com a descida de Jacó/Israel ao Egito. 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/>
              <a:t>Acolhidos pelo Faraó e José</a:t>
            </a:r>
            <a:r>
              <a:rPr lang="pt-BR" sz="2800" b="1" dirty="0" smtClean="0"/>
              <a:t>.</a:t>
            </a:r>
          </a:p>
          <a:p>
            <a:pPr marL="448056" lvl="1" indent="0" algn="l">
              <a:lnSpc>
                <a:spcPct val="120000"/>
              </a:lnSpc>
              <a:spcBef>
                <a:spcPts val="0"/>
              </a:spcBef>
              <a:buNone/>
            </a:pPr>
            <a:endParaRPr lang="pt-BR" sz="2800" b="1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FF00FF"/>
                </a:solidFill>
              </a:rPr>
              <a:t>Êxodo.</a:t>
            </a:r>
            <a:endParaRPr lang="pt-BR" sz="3200" b="1" dirty="0">
              <a:solidFill>
                <a:srgbClr val="FF00FF"/>
              </a:solidFill>
            </a:endParaRP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/>
              <a:t>Inicia com a mudança dos personagens e o conflito entre Israel e o Faraó.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/>
              <a:t>Lamentações e invocações </a:t>
            </a:r>
            <a:r>
              <a:rPr lang="pt-BR" sz="2800" b="1" dirty="0">
                <a:sym typeface="Wingdings" panose="05000000000000000000" pitchFamily="2" charset="2"/>
              </a:rPr>
              <a:t> </a:t>
            </a:r>
            <a:r>
              <a:rPr lang="pt-BR" sz="2800" b="1" dirty="0">
                <a:solidFill>
                  <a:srgbClr val="00FF00"/>
                </a:solidFill>
                <a:sym typeface="Wingdings" panose="05000000000000000000" pitchFamily="2" charset="2"/>
              </a:rPr>
              <a:t>Moisés</a:t>
            </a:r>
            <a:r>
              <a:rPr lang="pt-BR" sz="2800" b="1" dirty="0" smtClean="0">
                <a:sym typeface="Wingdings" panose="05000000000000000000" pitchFamily="2" charset="2"/>
              </a:rPr>
              <a:t>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>
              <a:sym typeface="Wingdings" panose="05000000000000000000" pitchFamily="2" charset="2"/>
            </a:endParaRP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Epopeia da Saída do Egito...</a:t>
            </a:r>
            <a:endParaRPr lang="pt-BR" sz="2800" b="1" dirty="0">
              <a:solidFill>
                <a:srgbClr val="FF0000"/>
              </a:solidFill>
            </a:endParaRP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/>
          </a:p>
          <a:p>
            <a:pPr marL="36576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54847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836712"/>
            <a:ext cx="9144032" cy="6021288"/>
          </a:xfrm>
        </p:spPr>
        <p:txBody>
          <a:bodyPr>
            <a:normAutofit/>
          </a:bodyPr>
          <a:lstStyle/>
          <a:p>
            <a:pPr marL="36576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3200" b="1" u="sng" dirty="0" smtClean="0">
                <a:solidFill>
                  <a:srgbClr val="00FF00"/>
                </a:solidFill>
              </a:rPr>
              <a:t> </a:t>
            </a:r>
            <a:endParaRPr lang="pt-BR" sz="3200" b="1" u="sng" dirty="0" smtClean="0">
              <a:solidFill>
                <a:srgbClr val="00FF00"/>
              </a:solidFill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FF00FF"/>
                </a:solidFill>
              </a:rPr>
              <a:t>Gênesis.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FF00FF"/>
                </a:solidFill>
              </a:rPr>
              <a:t>Êxodo.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FF00FF"/>
                </a:solidFill>
              </a:rPr>
              <a:t>Levítico.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FF00FF"/>
                </a:solidFill>
              </a:rPr>
              <a:t>Números.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FF00FF"/>
                </a:solidFill>
              </a:rPr>
              <a:t>Deuteronômio.</a:t>
            </a:r>
            <a:endParaRPr lang="pt-BR" sz="2800" b="1" dirty="0" smtClean="0"/>
          </a:p>
        </p:txBody>
      </p:sp>
      <p:sp>
        <p:nvSpPr>
          <p:cNvPr id="4" name="Retângulo Arredondado 3"/>
          <p:cNvSpPr/>
          <p:nvPr/>
        </p:nvSpPr>
        <p:spPr>
          <a:xfrm>
            <a:off x="467544" y="2060848"/>
            <a:ext cx="1512168" cy="576064"/>
          </a:xfrm>
          <a:prstGeom prst="roundRect">
            <a:avLst/>
          </a:prstGeom>
          <a:solidFill>
            <a:srgbClr val="FFFF00">
              <a:alpha val="20000"/>
            </a:srgb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Listrada 7"/>
          <p:cNvSpPr/>
          <p:nvPr/>
        </p:nvSpPr>
        <p:spPr>
          <a:xfrm rot="2120910">
            <a:off x="2116539" y="3239169"/>
            <a:ext cx="1728192" cy="276905"/>
          </a:xfrm>
          <a:prstGeom prst="stripedRightArrow">
            <a:avLst>
              <a:gd name="adj1" fmla="val 50000"/>
              <a:gd name="adj2" fmla="val 102798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694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FF00FF"/>
                </a:solidFill>
              </a:rPr>
              <a:t>Levítico – Números – Deuteronômio.</a:t>
            </a:r>
            <a:endParaRPr lang="pt-BR" sz="3200" b="1" dirty="0">
              <a:solidFill>
                <a:srgbClr val="FF00FF"/>
              </a:solidFill>
            </a:endParaRP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Caminho no Deserto.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Aliança com Deus.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>
                <a:sym typeface="Wingdings" panose="05000000000000000000" pitchFamily="2" charset="2"/>
              </a:rPr>
              <a:t>Legislação</a:t>
            </a:r>
            <a:r>
              <a:rPr lang="pt-BR" sz="2800" b="1" dirty="0" smtClean="0"/>
              <a:t>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Rituais.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Membros do povo.</a:t>
            </a:r>
            <a:endParaRPr lang="pt-BR" sz="2800" b="1" dirty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/>
          </a:p>
          <a:p>
            <a:pPr marL="36576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07639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51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marL="36576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3200" b="1" u="sng" dirty="0" smtClean="0">
                <a:solidFill>
                  <a:srgbClr val="00FF00"/>
                </a:solidFill>
              </a:rPr>
              <a:t>2.2 Estrutura-Teologia do Êxodo</a:t>
            </a:r>
            <a:endParaRPr lang="pt-BR" sz="3200" b="1" u="sng" dirty="0">
              <a:solidFill>
                <a:srgbClr val="00FF00"/>
              </a:solidFill>
            </a:endParaRPr>
          </a:p>
          <a:p>
            <a:pPr lvl="2" algn="l">
              <a:spcBef>
                <a:spcPts val="0"/>
              </a:spcBef>
            </a:pPr>
            <a:endParaRPr lang="pt-BR" sz="2600" b="1" dirty="0" smtClean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err="1">
                <a:solidFill>
                  <a:srgbClr val="00FFFF"/>
                </a:solidFill>
              </a:rPr>
              <a:t>Ex</a:t>
            </a:r>
            <a:r>
              <a:rPr lang="pt-BR" sz="3200" b="1" dirty="0">
                <a:solidFill>
                  <a:srgbClr val="00FFFF"/>
                </a:solidFill>
              </a:rPr>
              <a:t> </a:t>
            </a:r>
            <a:r>
              <a:rPr lang="pt-BR" sz="3200" b="1" dirty="0" smtClean="0">
                <a:solidFill>
                  <a:srgbClr val="00FFFF"/>
                </a:solidFill>
              </a:rPr>
              <a:t>1–2</a:t>
            </a:r>
            <a:endParaRPr lang="pt-BR" sz="3200" b="1" dirty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Egito, Israel, Moisés.</a:t>
            </a:r>
            <a:endParaRPr lang="pt-BR" sz="2800" b="1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err="1" smtClean="0">
                <a:solidFill>
                  <a:srgbClr val="00FFFF"/>
                </a:solidFill>
              </a:rPr>
              <a:t>Ex</a:t>
            </a:r>
            <a:r>
              <a:rPr lang="pt-BR" sz="3200" b="1" dirty="0" smtClean="0">
                <a:solidFill>
                  <a:srgbClr val="00FFFF"/>
                </a:solidFill>
              </a:rPr>
              <a:t> </a:t>
            </a:r>
            <a:r>
              <a:rPr lang="pt-BR" sz="3200" b="1" dirty="0" smtClean="0">
                <a:solidFill>
                  <a:srgbClr val="00FFFF"/>
                </a:solidFill>
              </a:rPr>
              <a:t>3–6</a:t>
            </a:r>
            <a:endParaRPr lang="pt-BR" sz="32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Vocação de Moisés.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err="1" smtClean="0">
                <a:solidFill>
                  <a:srgbClr val="00FFFF"/>
                </a:solidFill>
              </a:rPr>
              <a:t>Ex</a:t>
            </a:r>
            <a:r>
              <a:rPr lang="pt-BR" sz="3200" b="1" dirty="0" smtClean="0">
                <a:solidFill>
                  <a:srgbClr val="00FFFF"/>
                </a:solidFill>
              </a:rPr>
              <a:t> 7–11</a:t>
            </a:r>
            <a:r>
              <a:rPr lang="pt-BR" sz="3200" b="1" dirty="0" smtClean="0"/>
              <a:t> 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Narração dos 10 sinais.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err="1">
                <a:solidFill>
                  <a:srgbClr val="00FFFF"/>
                </a:solidFill>
              </a:rPr>
              <a:t>Ex</a:t>
            </a:r>
            <a:r>
              <a:rPr lang="pt-BR" sz="3200" b="1" dirty="0">
                <a:solidFill>
                  <a:srgbClr val="00FFFF"/>
                </a:solidFill>
              </a:rPr>
              <a:t> </a:t>
            </a:r>
            <a:r>
              <a:rPr lang="pt-BR" sz="3200" b="1" dirty="0" smtClean="0">
                <a:solidFill>
                  <a:srgbClr val="00FFFF"/>
                </a:solidFill>
              </a:rPr>
              <a:t>12–13</a:t>
            </a:r>
            <a:r>
              <a:rPr lang="pt-BR" sz="3200" b="1" dirty="0" smtClean="0"/>
              <a:t> </a:t>
            </a:r>
            <a:endParaRPr lang="pt-BR" sz="3200" b="1" dirty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Páscoa (ritos e explicações).</a:t>
            </a:r>
            <a:endParaRPr lang="pt-B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425426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err="1" smtClean="0">
                <a:solidFill>
                  <a:srgbClr val="00FFFF"/>
                </a:solidFill>
              </a:rPr>
              <a:t>Ex</a:t>
            </a:r>
            <a:r>
              <a:rPr lang="pt-BR" sz="3200" b="1" dirty="0" smtClean="0">
                <a:solidFill>
                  <a:srgbClr val="00FFFF"/>
                </a:solidFill>
              </a:rPr>
              <a:t> 14-15</a:t>
            </a:r>
            <a:endParaRPr lang="pt-BR" sz="32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Liberdade – Passagem do mar.</a:t>
            </a:r>
          </a:p>
          <a:p>
            <a:pPr lvl="2" algn="l">
              <a:spcBef>
                <a:spcPts val="0"/>
              </a:spcBef>
            </a:pPr>
            <a:r>
              <a:rPr lang="pt-BR" sz="2600" b="1" dirty="0" err="1"/>
              <a:t>Ex</a:t>
            </a:r>
            <a:r>
              <a:rPr lang="pt-BR" sz="2600" b="1" dirty="0"/>
              <a:t> 14,10</a:t>
            </a:r>
          </a:p>
          <a:p>
            <a:pPr lvl="2" algn="l">
              <a:spcBef>
                <a:spcPts val="0"/>
              </a:spcBef>
            </a:pPr>
            <a:r>
              <a:rPr lang="pt-BR" sz="2600" b="1" dirty="0"/>
              <a:t>Quando Faraó se aproximou, os </a:t>
            </a:r>
            <a:r>
              <a:rPr lang="pt-BR" sz="2600" b="1" u="wavyHeavy" dirty="0"/>
              <a:t>filhos de Israel</a:t>
            </a:r>
            <a:r>
              <a:rPr lang="pt-BR" sz="2600" b="1" dirty="0"/>
              <a:t> </a:t>
            </a:r>
            <a:r>
              <a:rPr lang="pt-BR" sz="2600" b="1" u="sng" dirty="0">
                <a:solidFill>
                  <a:srgbClr val="FF00FF"/>
                </a:solidFill>
              </a:rPr>
              <a:t>levantaram</a:t>
            </a:r>
            <a:r>
              <a:rPr lang="pt-BR" sz="2600" b="1" dirty="0"/>
              <a:t> </a:t>
            </a:r>
          </a:p>
          <a:p>
            <a:pPr lvl="2" algn="l">
              <a:spcBef>
                <a:spcPts val="0"/>
              </a:spcBef>
            </a:pPr>
            <a:r>
              <a:rPr lang="pt-BR" sz="2600" b="1" dirty="0"/>
              <a:t>os olhos e eis que os egípcios vinham atrás deles. </a:t>
            </a:r>
          </a:p>
          <a:p>
            <a:pPr lvl="2" algn="l">
              <a:spcBef>
                <a:spcPts val="0"/>
              </a:spcBef>
            </a:pPr>
            <a:r>
              <a:rPr lang="pt-BR" sz="2600" b="1" dirty="0"/>
              <a:t>Tiveram grande medo e </a:t>
            </a:r>
            <a:r>
              <a:rPr lang="pt-BR" sz="2600" b="1" u="sng" dirty="0">
                <a:solidFill>
                  <a:srgbClr val="00FF00"/>
                </a:solidFill>
              </a:rPr>
              <a:t>gritaram</a:t>
            </a:r>
            <a:r>
              <a:rPr lang="pt-BR" sz="2600" b="1" dirty="0"/>
              <a:t> a </a:t>
            </a:r>
            <a:r>
              <a:rPr lang="pt-BR" sz="2600" b="1" dirty="0" smtClean="0"/>
              <a:t>YHWH</a:t>
            </a:r>
            <a:r>
              <a:rPr lang="pt-BR" sz="2600" b="1" dirty="0" smtClean="0"/>
              <a:t>.</a:t>
            </a:r>
            <a:endParaRPr lang="pt-BR" sz="2600" b="1" dirty="0"/>
          </a:p>
          <a:p>
            <a:pPr lvl="2" algn="l">
              <a:spcBef>
                <a:spcPts val="0"/>
              </a:spcBef>
            </a:pPr>
            <a:endParaRPr lang="pt-BR" sz="2600" b="1" dirty="0"/>
          </a:p>
          <a:p>
            <a:pPr lvl="2" algn="l">
              <a:spcBef>
                <a:spcPts val="0"/>
              </a:spcBef>
            </a:pPr>
            <a:r>
              <a:rPr lang="pt-BR" sz="2600" b="1" dirty="0" err="1"/>
              <a:t>Ex</a:t>
            </a:r>
            <a:r>
              <a:rPr lang="pt-BR" sz="2600" b="1" dirty="0"/>
              <a:t> 2,23-24</a:t>
            </a:r>
          </a:p>
          <a:p>
            <a:pPr lvl="2" algn="l">
              <a:spcBef>
                <a:spcPts val="0"/>
              </a:spcBef>
            </a:pPr>
            <a:r>
              <a:rPr lang="pt-BR" sz="2600" b="1" dirty="0"/>
              <a:t>Muito tempo depois morreu o rei do Egito, </a:t>
            </a:r>
          </a:p>
          <a:p>
            <a:pPr lvl="2" algn="l">
              <a:spcBef>
                <a:spcPts val="0"/>
              </a:spcBef>
            </a:pPr>
            <a:r>
              <a:rPr lang="pt-BR" sz="2600" b="1" dirty="0"/>
              <a:t>os </a:t>
            </a:r>
            <a:r>
              <a:rPr lang="pt-BR" sz="2600" b="1" u="wavyHeavy" dirty="0"/>
              <a:t>filhos de Israel</a:t>
            </a:r>
            <a:r>
              <a:rPr lang="pt-BR" sz="2600" b="1" dirty="0"/>
              <a:t>, </a:t>
            </a:r>
            <a:r>
              <a:rPr lang="pt-BR" sz="2600" b="1" dirty="0">
                <a:solidFill>
                  <a:srgbClr val="00FFFF"/>
                </a:solidFill>
              </a:rPr>
              <a:t>gemendo</a:t>
            </a:r>
            <a:r>
              <a:rPr lang="pt-BR" sz="2600" b="1" dirty="0"/>
              <a:t> sob o peso da servidão, </a:t>
            </a:r>
            <a:r>
              <a:rPr lang="pt-BR" sz="2600" b="1" u="sng" dirty="0">
                <a:solidFill>
                  <a:srgbClr val="00FF00"/>
                </a:solidFill>
              </a:rPr>
              <a:t>gritaram</a:t>
            </a:r>
            <a:r>
              <a:rPr lang="pt-BR" sz="2600" b="1" dirty="0"/>
              <a:t>, </a:t>
            </a:r>
          </a:p>
          <a:p>
            <a:pPr lvl="2" algn="l">
              <a:spcBef>
                <a:spcPts val="0"/>
              </a:spcBef>
            </a:pPr>
            <a:r>
              <a:rPr lang="pt-BR" sz="2600" b="1" dirty="0"/>
              <a:t>do fundo da </a:t>
            </a:r>
            <a:r>
              <a:rPr lang="pt-BR" sz="2600" b="1" dirty="0">
                <a:solidFill>
                  <a:srgbClr val="00FFFF"/>
                </a:solidFill>
              </a:rPr>
              <a:t>servidão</a:t>
            </a:r>
            <a:r>
              <a:rPr lang="pt-BR" sz="2600" b="1" dirty="0"/>
              <a:t> o seu clamor </a:t>
            </a:r>
            <a:r>
              <a:rPr lang="pt-BR" sz="2600" b="1" u="sng" dirty="0">
                <a:solidFill>
                  <a:srgbClr val="FF00FF"/>
                </a:solidFill>
              </a:rPr>
              <a:t>se levantou</a:t>
            </a:r>
            <a:r>
              <a:rPr lang="pt-BR" sz="2600" b="1" dirty="0">
                <a:solidFill>
                  <a:srgbClr val="FF00FF"/>
                </a:solidFill>
              </a:rPr>
              <a:t> </a:t>
            </a:r>
            <a:r>
              <a:rPr lang="pt-BR" sz="2600" b="1" dirty="0"/>
              <a:t>até Deus. </a:t>
            </a:r>
          </a:p>
          <a:p>
            <a:pPr lvl="2" algn="l">
              <a:spcBef>
                <a:spcPts val="0"/>
              </a:spcBef>
            </a:pPr>
            <a:r>
              <a:rPr lang="pt-BR" sz="2600" b="1" dirty="0"/>
              <a:t>Deus ouviu os seus gemidos e lembrou-se da sua </a:t>
            </a:r>
            <a:r>
              <a:rPr lang="pt-BR" sz="2600" b="1" dirty="0">
                <a:solidFill>
                  <a:srgbClr val="00FFFF"/>
                </a:solidFill>
              </a:rPr>
              <a:t>Aliança</a:t>
            </a:r>
            <a:r>
              <a:rPr lang="pt-BR" sz="2600" b="1" dirty="0"/>
              <a:t> com Abraão, Isaac e Jacó.</a:t>
            </a:r>
          </a:p>
          <a:p>
            <a:pPr lvl="2" algn="l">
              <a:spcBef>
                <a:spcPts val="0"/>
              </a:spcBef>
            </a:pPr>
            <a:endParaRPr lang="pt-BR" sz="2600" b="1" dirty="0"/>
          </a:p>
        </p:txBody>
      </p:sp>
    </p:spTree>
    <p:extLst>
      <p:ext uri="{BB962C8B-B14F-4D97-AF65-F5344CB8AC3E}">
        <p14:creationId xmlns:p14="http://schemas.microsoft.com/office/powerpoint/2010/main" val="211649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FF00FF"/>
                </a:solidFill>
              </a:rPr>
              <a:t>Narração </a:t>
            </a:r>
            <a:r>
              <a:rPr lang="pt-BR" sz="3200" b="1" dirty="0">
                <a:solidFill>
                  <a:srgbClr val="FF00FF"/>
                </a:solidFill>
              </a:rPr>
              <a:t>fundacional </a:t>
            </a:r>
            <a:r>
              <a:rPr lang="pt-BR" sz="3200" b="1" dirty="0"/>
              <a:t>baseada na liberdade.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Israel</a:t>
            </a:r>
            <a:r>
              <a:rPr lang="pt-BR" sz="2800" b="1" dirty="0" smtClean="0"/>
              <a:t>: prisioneiro</a:t>
            </a:r>
            <a:r>
              <a:rPr lang="pt-BR" sz="2800" b="1" dirty="0"/>
              <a:t>, </a:t>
            </a:r>
            <a:r>
              <a:rPr lang="pt-BR" sz="2800" b="1" dirty="0" smtClean="0"/>
              <a:t>escravo</a:t>
            </a:r>
            <a:r>
              <a:rPr lang="pt-BR" sz="2800" b="1" dirty="0"/>
              <a:t>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Egito: opressor, escravocrata. 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Israel: libertado por Deus (</a:t>
            </a:r>
            <a:r>
              <a:rPr lang="pt-BR" sz="2800" b="1" strike="sngStrike" dirty="0" smtClean="0"/>
              <a:t>general</a:t>
            </a:r>
            <a:r>
              <a:rPr lang="pt-BR" sz="2800" b="1" dirty="0" smtClean="0"/>
              <a:t>, </a:t>
            </a:r>
            <a:r>
              <a:rPr lang="pt-BR" sz="2800" b="1" strike="sngStrike" dirty="0" smtClean="0"/>
              <a:t>guerreiro</a:t>
            </a:r>
            <a:r>
              <a:rPr lang="pt-BR" sz="2800" b="1" dirty="0" smtClean="0"/>
              <a:t>).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Moisés</a:t>
            </a:r>
            <a:r>
              <a:rPr lang="pt-BR" sz="2800" b="1" dirty="0"/>
              <a:t>, </a:t>
            </a:r>
            <a:r>
              <a:rPr lang="pt-BR" sz="2800" b="1" dirty="0" smtClean="0"/>
              <a:t>Aarão: </a:t>
            </a:r>
            <a:r>
              <a:rPr lang="pt-BR" sz="2800" b="1" dirty="0"/>
              <a:t>personagens a </a:t>
            </a:r>
            <a:r>
              <a:rPr lang="pt-BR" sz="2800" b="1" dirty="0" smtClean="0"/>
              <a:t>serviço</a:t>
            </a:r>
            <a:r>
              <a:rPr lang="pt-BR" sz="2800" b="1" dirty="0" smtClean="0"/>
              <a:t>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Israel: fundado fora da própria terra!!!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Quem proclama a independência??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Qual a data a ser comemorada???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  <a:p>
            <a:pPr marL="448056" lvl="1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b="1" dirty="0" smtClean="0">
                <a:sym typeface="Wingdings" panose="05000000000000000000" pitchFamily="2" charset="2"/>
              </a:rPr>
              <a:t> </a:t>
            </a:r>
            <a:r>
              <a:rPr lang="pt-BR" sz="2800" b="1" dirty="0" smtClean="0"/>
              <a:t>Páscoa</a:t>
            </a:r>
            <a:r>
              <a:rPr lang="pt-BR" sz="2800" b="1" dirty="0"/>
              <a:t>: celebração perpétua. 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75349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Elementos </a:t>
            </a:r>
            <a:r>
              <a:rPr lang="pt-BR" sz="3200" b="1" dirty="0" smtClean="0">
                <a:solidFill>
                  <a:srgbClr val="66FF33"/>
                </a:solidFill>
              </a:rPr>
              <a:t>históricos</a:t>
            </a:r>
            <a:r>
              <a:rPr lang="pt-BR" sz="3200" b="1" dirty="0" smtClean="0"/>
              <a:t>?!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Elementos </a:t>
            </a:r>
            <a:r>
              <a:rPr lang="pt-BR" sz="3200" b="1" dirty="0" smtClean="0">
                <a:solidFill>
                  <a:srgbClr val="66FF33"/>
                </a:solidFill>
              </a:rPr>
              <a:t>teológicos</a:t>
            </a:r>
            <a:r>
              <a:rPr lang="pt-BR" sz="3200" b="1" dirty="0" smtClean="0"/>
              <a:t>: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Reforça </a:t>
            </a:r>
            <a:r>
              <a:rPr lang="pt-BR" sz="2800" b="1" dirty="0" smtClean="0"/>
              <a:t>a ligação com a divindade.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Possibilita o retorno à própria </a:t>
            </a:r>
            <a:r>
              <a:rPr lang="pt-BR" sz="2800" b="1" dirty="0" smtClean="0"/>
              <a:t>terra, às origens.</a:t>
            </a:r>
            <a:endParaRPr lang="pt-BR" sz="28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Conclui a servidão – escravidão.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Início do caminho no deserto.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Abertura </a:t>
            </a:r>
            <a:r>
              <a:rPr lang="pt-BR" sz="2800" b="1" dirty="0" smtClean="0"/>
              <a:t>à própria legislação.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Proposta de serviço litúrgico.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spc="-100" dirty="0" smtClean="0">
                <a:solidFill>
                  <a:srgbClr val="FF0000"/>
                </a:solidFill>
              </a:rPr>
              <a:t>AUZOU, Georges. </a:t>
            </a:r>
            <a:r>
              <a:rPr lang="pt-BR" sz="3200" i="1" spc="-100" dirty="0" smtClean="0">
                <a:solidFill>
                  <a:srgbClr val="FF0000"/>
                </a:solidFill>
              </a:rPr>
              <a:t>Da servidão ao serviço</a:t>
            </a:r>
            <a:r>
              <a:rPr lang="pt-BR" sz="3200" spc="-100" dirty="0" smtClean="0">
                <a:solidFill>
                  <a:srgbClr val="FF0000"/>
                </a:solidFill>
              </a:rPr>
              <a:t>. 1976.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3540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err="1" smtClean="0">
                <a:solidFill>
                  <a:srgbClr val="00FFFF"/>
                </a:solidFill>
              </a:rPr>
              <a:t>Ex</a:t>
            </a:r>
            <a:r>
              <a:rPr lang="pt-BR" sz="3200" b="1" dirty="0" smtClean="0">
                <a:solidFill>
                  <a:srgbClr val="00FFFF"/>
                </a:solidFill>
              </a:rPr>
              <a:t> 16-18</a:t>
            </a:r>
            <a:endParaRPr lang="pt-BR" sz="32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Caminho no deserto.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err="1">
                <a:solidFill>
                  <a:srgbClr val="00FFFF"/>
                </a:solidFill>
              </a:rPr>
              <a:t>Ex</a:t>
            </a:r>
            <a:r>
              <a:rPr lang="pt-BR" sz="3200" b="1" dirty="0">
                <a:solidFill>
                  <a:srgbClr val="00FFFF"/>
                </a:solidFill>
              </a:rPr>
              <a:t> </a:t>
            </a:r>
            <a:r>
              <a:rPr lang="pt-BR" sz="3200" b="1" dirty="0" smtClean="0">
                <a:solidFill>
                  <a:srgbClr val="00FFFF"/>
                </a:solidFill>
              </a:rPr>
              <a:t>19-24</a:t>
            </a:r>
            <a:endParaRPr lang="pt-BR" sz="3200" b="1" dirty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Aliança no Sinai: Lei </a:t>
            </a:r>
            <a:r>
              <a:rPr lang="pt-BR" sz="2800" b="1" dirty="0" smtClean="0"/>
              <a:t>–</a:t>
            </a:r>
            <a:r>
              <a:rPr lang="pt-BR" sz="2800" b="1" dirty="0" smtClean="0"/>
              <a:t> </a:t>
            </a:r>
            <a:r>
              <a:rPr lang="pt-BR" sz="2800" b="1" dirty="0" err="1" smtClean="0"/>
              <a:t>Torah</a:t>
            </a:r>
            <a:r>
              <a:rPr lang="pt-BR" sz="2800" b="1" dirty="0" smtClean="0"/>
              <a:t>.</a:t>
            </a:r>
            <a:endParaRPr lang="pt-BR" sz="28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Após </a:t>
            </a:r>
            <a:r>
              <a:rPr lang="pt-BR" sz="2800" b="1" dirty="0"/>
              <a:t>a </a:t>
            </a:r>
            <a:r>
              <a:rPr lang="pt-BR" sz="2800" b="1" dirty="0" smtClean="0"/>
              <a:t>liberdade</a:t>
            </a:r>
            <a:r>
              <a:rPr lang="pt-BR" sz="2800" b="1" dirty="0"/>
              <a:t>, Deus oferece </a:t>
            </a:r>
            <a:r>
              <a:rPr lang="pt-BR" sz="2800" b="1" dirty="0">
                <a:solidFill>
                  <a:srgbClr val="FFFF00"/>
                </a:solidFill>
              </a:rPr>
              <a:t>Aliança</a:t>
            </a:r>
            <a:r>
              <a:rPr lang="pt-BR" sz="2800" b="1" dirty="0" smtClean="0"/>
              <a:t>.</a:t>
            </a:r>
          </a:p>
          <a:p>
            <a:pPr marL="448056" lvl="1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b="1" dirty="0" smtClean="0">
                <a:solidFill>
                  <a:srgbClr val="FF0000"/>
                </a:solidFill>
              </a:rPr>
              <a:t>		</a:t>
            </a:r>
            <a:r>
              <a:rPr lang="pt-BR" sz="2800" b="1" dirty="0" smtClean="0">
                <a:solidFill>
                  <a:srgbClr val="FF0000"/>
                </a:solidFill>
              </a:rPr>
              <a:t>Egito </a:t>
            </a:r>
            <a:r>
              <a:rPr lang="pt-BR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 Lei egípcia.</a:t>
            </a:r>
          </a:p>
          <a:p>
            <a:pPr marL="448056" lvl="1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		Liberdade  Lei própria</a:t>
            </a:r>
            <a:r>
              <a:rPr lang="pt-BR" sz="28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.</a:t>
            </a:r>
            <a:endParaRPr lang="pt-BR" sz="28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Aliança </a:t>
            </a:r>
            <a:r>
              <a:rPr lang="pt-BR" sz="2800" b="1" dirty="0" smtClean="0">
                <a:sym typeface="Wingdings" panose="05000000000000000000" pitchFamily="2" charset="2"/>
              </a:rPr>
              <a:t> </a:t>
            </a:r>
            <a:r>
              <a:rPr lang="pt-BR" sz="2800" b="1" dirty="0" smtClean="0">
                <a:sym typeface="Wingdings" panose="05000000000000000000" pitchFamily="2" charset="2"/>
              </a:rPr>
              <a:t>para permanecer em liberdade...</a:t>
            </a:r>
            <a:endParaRPr lang="pt-BR" sz="2800" b="1" dirty="0" smtClean="0">
              <a:sym typeface="Wingdings" panose="05000000000000000000" pitchFamily="2" charset="2"/>
            </a:endParaRPr>
          </a:p>
          <a:p>
            <a:pPr marL="448056" lvl="1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b="1" dirty="0">
                <a:sym typeface="Wingdings" panose="05000000000000000000" pitchFamily="2" charset="2"/>
              </a:rPr>
              <a:t>	</a:t>
            </a:r>
            <a:r>
              <a:rPr lang="pt-BR" sz="2800" b="1" dirty="0" smtClean="0">
                <a:sym typeface="Wingdings" panose="05000000000000000000" pitchFamily="2" charset="2"/>
              </a:rPr>
              <a:t>	  Mandamentos – Decálogo – Lei – </a:t>
            </a:r>
            <a:r>
              <a:rPr lang="pt-BR" sz="2800" b="1" dirty="0" err="1" smtClean="0">
                <a:sym typeface="Wingdings" panose="05000000000000000000" pitchFamily="2" charset="2"/>
              </a:rPr>
              <a:t>Torah</a:t>
            </a:r>
            <a:r>
              <a:rPr lang="pt-BR" sz="2800" b="1" dirty="0" smtClean="0">
                <a:sym typeface="Wingdings" panose="05000000000000000000" pitchFamily="2" charset="2"/>
              </a:rPr>
              <a:t>.</a:t>
            </a:r>
            <a:endParaRPr lang="pt-BR" sz="2800" b="1" dirty="0"/>
          </a:p>
          <a:p>
            <a:pPr marL="448056" lvl="1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b="1" dirty="0" smtClean="0"/>
              <a:t>		</a:t>
            </a:r>
          </a:p>
          <a:p>
            <a:pPr marL="448056" lvl="1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b="1" dirty="0"/>
              <a:t>	</a:t>
            </a:r>
            <a:r>
              <a:rPr lang="pt-BR" sz="2800" b="1" dirty="0" smtClean="0"/>
              <a:t>	</a:t>
            </a:r>
            <a:endParaRPr lang="pt-BR" sz="28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1958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9064" y="2071678"/>
            <a:ext cx="6786142" cy="3929090"/>
          </a:xfrm>
          <a:noFill/>
        </p:spPr>
        <p:txBody>
          <a:bodyPr>
            <a:normAutofit/>
          </a:bodyPr>
          <a:lstStyle/>
          <a:p>
            <a:r>
              <a:rPr lang="pt-BR" sz="6600" dirty="0"/>
              <a:t>A LIBERDADE </a:t>
            </a:r>
            <a:r>
              <a:rPr lang="pt-BR" sz="6600" dirty="0" smtClean="0"/>
              <a:t/>
            </a:r>
            <a:br>
              <a:rPr lang="pt-BR" sz="6600" dirty="0" smtClean="0"/>
            </a:br>
            <a:r>
              <a:rPr lang="pt-BR" sz="6600" dirty="0" smtClean="0"/>
              <a:t>NA </a:t>
            </a:r>
            <a:r>
              <a:rPr lang="pt-BR" sz="6600" dirty="0"/>
              <a:t>PERSPECTIVA BÍBLICA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3050" y="142852"/>
            <a:ext cx="6480048" cy="1629964"/>
          </a:xfrm>
        </p:spPr>
        <p:txBody>
          <a:bodyPr>
            <a:normAutofit/>
          </a:bodyPr>
          <a:lstStyle/>
          <a:p>
            <a:pPr algn="l"/>
            <a:r>
              <a:rPr lang="pt-BR" b="1" dirty="0" smtClean="0">
                <a:solidFill>
                  <a:srgbClr val="00FF00"/>
                </a:solidFill>
              </a:rPr>
              <a:t>FREI DIONES RAFAEL PAGANOTTO, </a:t>
            </a:r>
            <a:r>
              <a:rPr lang="pt-BR" b="1" dirty="0" err="1" smtClean="0">
                <a:solidFill>
                  <a:srgbClr val="00FF00"/>
                </a:solidFill>
              </a:rPr>
              <a:t>oad</a:t>
            </a:r>
            <a:endParaRPr lang="pt-BR" b="1" dirty="0" smtClean="0">
              <a:solidFill>
                <a:srgbClr val="00FF00"/>
              </a:solidFill>
            </a:endParaRPr>
          </a:p>
          <a:p>
            <a:pPr algn="l"/>
            <a:endParaRPr lang="pt-BR" b="1" dirty="0" smtClean="0">
              <a:solidFill>
                <a:srgbClr val="FFFF00"/>
              </a:solidFill>
            </a:endParaRPr>
          </a:p>
          <a:p>
            <a:pPr algn="l"/>
            <a:r>
              <a:rPr lang="pt-BR" b="1" dirty="0" smtClean="0">
                <a:solidFill>
                  <a:srgbClr val="FFFF00"/>
                </a:solidFill>
              </a:rPr>
              <a:t>XIV Congresso FABRA </a:t>
            </a:r>
          </a:p>
          <a:p>
            <a:pPr algn="l"/>
            <a:r>
              <a:rPr lang="pt-BR" b="1" dirty="0" smtClean="0">
                <a:solidFill>
                  <a:srgbClr val="FFFF00"/>
                </a:solidFill>
              </a:rPr>
              <a:t>18 </a:t>
            </a:r>
            <a:r>
              <a:rPr lang="pt-BR" b="1" dirty="0" smtClean="0">
                <a:solidFill>
                  <a:srgbClr val="FFFF00"/>
                </a:solidFill>
              </a:rPr>
              <a:t>de janeiro de 2018</a:t>
            </a:r>
            <a:endParaRPr 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pt-BR" b="1" u="sng" dirty="0" smtClean="0">
                <a:solidFill>
                  <a:srgbClr val="FF66FF"/>
                </a:solidFill>
              </a:rPr>
              <a:t>b) </a:t>
            </a:r>
            <a:r>
              <a:rPr lang="pt-BR" b="1" u="sng" dirty="0">
                <a:solidFill>
                  <a:srgbClr val="FF66FF"/>
                </a:solidFill>
              </a:rPr>
              <a:t>Significado </a:t>
            </a:r>
            <a:r>
              <a:rPr lang="pt-BR" b="1" u="sng" dirty="0" smtClean="0">
                <a:solidFill>
                  <a:srgbClr val="FF66FF"/>
                </a:solidFill>
              </a:rPr>
              <a:t>teológico</a:t>
            </a:r>
            <a:endParaRPr lang="pt-BR" b="1" u="sng" dirty="0">
              <a:solidFill>
                <a:srgbClr val="FF66FF"/>
              </a:solidFill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Aliança ↔ Liberdade</a:t>
            </a:r>
            <a:endParaRPr lang="pt-BR" sz="3200" b="1" dirty="0" smtClean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3200" b="1" dirty="0" smtClean="0"/>
          </a:p>
          <a:p>
            <a:pPr lvl="2" algn="l">
              <a:spcBef>
                <a:spcPts val="0"/>
              </a:spcBef>
            </a:pPr>
            <a:r>
              <a:rPr lang="pt-BR" sz="2600" b="1" dirty="0" err="1" smtClean="0"/>
              <a:t>Ex</a:t>
            </a:r>
            <a:r>
              <a:rPr lang="pt-BR" sz="2600" b="1" dirty="0" smtClean="0"/>
              <a:t> 20,2.24</a:t>
            </a:r>
          </a:p>
          <a:p>
            <a:pPr lvl="2" algn="l">
              <a:spcBef>
                <a:spcPts val="0"/>
              </a:spcBef>
            </a:pPr>
            <a:r>
              <a:rPr lang="pt-BR" sz="2600" b="1" dirty="0" smtClean="0"/>
              <a:t>Eu </a:t>
            </a:r>
            <a:r>
              <a:rPr lang="pt-BR" sz="2600" b="1" dirty="0"/>
              <a:t>sou </a:t>
            </a:r>
            <a:r>
              <a:rPr lang="pt-BR" sz="2600" b="1" dirty="0" smtClean="0"/>
              <a:t>YHWH teu Deus</a:t>
            </a:r>
            <a:r>
              <a:rPr lang="pt-BR" sz="2600" b="1" dirty="0"/>
              <a:t>, </a:t>
            </a:r>
            <a:r>
              <a:rPr lang="pt-BR" sz="2600" b="1" dirty="0" smtClean="0"/>
              <a:t>que </a:t>
            </a:r>
            <a:r>
              <a:rPr lang="pt-BR" sz="2600" b="1" dirty="0">
                <a:solidFill>
                  <a:srgbClr val="FF0000"/>
                </a:solidFill>
              </a:rPr>
              <a:t>te fez sair da terra do Egito</a:t>
            </a:r>
            <a:r>
              <a:rPr lang="pt-BR" sz="2600" b="1" dirty="0"/>
              <a:t>, </a:t>
            </a:r>
            <a:r>
              <a:rPr lang="pt-BR" sz="2600" b="1" dirty="0" smtClean="0"/>
              <a:t>da </a:t>
            </a:r>
            <a:r>
              <a:rPr lang="pt-BR" sz="2600" b="1" dirty="0"/>
              <a:t>casa da </a:t>
            </a:r>
            <a:r>
              <a:rPr lang="pt-BR" sz="2600" b="1" dirty="0" smtClean="0"/>
              <a:t>escravidão...</a:t>
            </a:r>
          </a:p>
          <a:p>
            <a:pPr lvl="2" algn="l">
              <a:spcBef>
                <a:spcPts val="0"/>
              </a:spcBef>
            </a:pPr>
            <a:r>
              <a:rPr lang="pt-BR" sz="2600" b="1" dirty="0" smtClean="0"/>
              <a:t>Deus </a:t>
            </a:r>
            <a:r>
              <a:rPr lang="pt-BR" sz="2600" b="1" dirty="0"/>
              <a:t>ouviu os seus gemidos; Deus </a:t>
            </a:r>
            <a:r>
              <a:rPr lang="pt-BR" sz="2600" b="1" dirty="0">
                <a:solidFill>
                  <a:srgbClr val="FF0000"/>
                </a:solidFill>
              </a:rPr>
              <a:t>lembrou-se</a:t>
            </a:r>
            <a:r>
              <a:rPr lang="pt-BR" sz="2600" b="1" dirty="0"/>
              <a:t> da sua </a:t>
            </a:r>
            <a:r>
              <a:rPr lang="pt-BR" sz="2600" b="1" dirty="0">
                <a:solidFill>
                  <a:srgbClr val="FF0000"/>
                </a:solidFill>
              </a:rPr>
              <a:t>Aliança</a:t>
            </a:r>
            <a:r>
              <a:rPr lang="pt-BR" sz="2600" b="1" dirty="0"/>
              <a:t> </a:t>
            </a:r>
            <a:r>
              <a:rPr lang="pt-BR" sz="2600" b="1" dirty="0" smtClean="0"/>
              <a:t>com Abraão</a:t>
            </a:r>
            <a:r>
              <a:rPr lang="pt-BR" sz="2600" b="1" dirty="0"/>
              <a:t>, Isaac e Jacó</a:t>
            </a:r>
            <a:endParaRPr lang="pt-BR" sz="2600" b="1" dirty="0" smtClean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32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/>
          </a:p>
          <a:p>
            <a:pPr marL="36576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</p:txBody>
      </p:sp>
      <p:sp>
        <p:nvSpPr>
          <p:cNvPr id="2" name="Estrela de 5 Pontas 1"/>
          <p:cNvSpPr/>
          <p:nvPr/>
        </p:nvSpPr>
        <p:spPr>
          <a:xfrm>
            <a:off x="8028384" y="4221088"/>
            <a:ext cx="1008112" cy="100811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05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u="sng" dirty="0" smtClean="0">
                <a:solidFill>
                  <a:srgbClr val="FF66FF"/>
                </a:solidFill>
              </a:rPr>
              <a:t>Decálogo</a:t>
            </a:r>
            <a:r>
              <a:rPr lang="pt-BR" sz="3200" b="1" dirty="0" smtClean="0"/>
              <a:t> significa </a:t>
            </a:r>
            <a:r>
              <a:rPr lang="pt-BR" sz="3200" b="1" dirty="0" smtClean="0">
                <a:solidFill>
                  <a:srgbClr val="FF0000"/>
                </a:solidFill>
              </a:rPr>
              <a:t>10 palavras</a:t>
            </a:r>
            <a:r>
              <a:rPr lang="pt-BR" sz="3200" b="1" dirty="0" smtClean="0"/>
              <a:t>.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err="1"/>
              <a:t>Ex</a:t>
            </a:r>
            <a:r>
              <a:rPr lang="pt-BR" sz="2600" b="1" dirty="0"/>
              <a:t> 34,28 (</a:t>
            </a:r>
            <a:r>
              <a:rPr lang="pt-BR" sz="2600" b="1" dirty="0" err="1"/>
              <a:t>Dt</a:t>
            </a:r>
            <a:r>
              <a:rPr lang="pt-BR" sz="2600" b="1" dirty="0"/>
              <a:t> 4,13; 10,4)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/>
              <a:t>Moisés esteve ali com </a:t>
            </a:r>
            <a:r>
              <a:rPr lang="pt-BR" sz="2600" b="1" dirty="0" smtClean="0"/>
              <a:t>YHWH </a:t>
            </a:r>
            <a:r>
              <a:rPr lang="pt-BR" sz="2600" b="1" dirty="0"/>
              <a:t>40 dias e 40 noites, sem comer pão nem beber água. Ele escreveu nas tábuas as palavras da aliança, as </a:t>
            </a:r>
            <a:r>
              <a:rPr lang="pt-BR" sz="2600" b="1" dirty="0">
                <a:solidFill>
                  <a:srgbClr val="FF0000"/>
                </a:solidFill>
              </a:rPr>
              <a:t>10 palavras</a:t>
            </a:r>
            <a:r>
              <a:rPr lang="pt-BR" sz="2600" b="1" dirty="0"/>
              <a:t>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3200" b="1" dirty="0" smtClean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u="sng" dirty="0">
                <a:solidFill>
                  <a:srgbClr val="FF66FF"/>
                </a:solidFill>
              </a:rPr>
              <a:t>Decálogo</a:t>
            </a:r>
            <a:r>
              <a:rPr lang="pt-BR" sz="3200" b="1" dirty="0" smtClean="0"/>
              <a:t> dividido em </a:t>
            </a:r>
            <a:r>
              <a:rPr lang="pt-BR" sz="3200" b="1" dirty="0">
                <a:solidFill>
                  <a:srgbClr val="00FF00"/>
                </a:solidFill>
              </a:rPr>
              <a:t>2</a:t>
            </a:r>
            <a:r>
              <a:rPr lang="pt-BR" sz="3200" b="1" dirty="0" smtClean="0">
                <a:solidFill>
                  <a:srgbClr val="00FF00"/>
                </a:solidFill>
              </a:rPr>
              <a:t> tábuas</a:t>
            </a:r>
            <a:r>
              <a:rPr lang="pt-BR" sz="3200" b="1" dirty="0" smtClean="0"/>
              <a:t>.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err="1" smtClean="0"/>
              <a:t>Dt</a:t>
            </a:r>
            <a:r>
              <a:rPr lang="pt-BR" sz="2600" b="1" dirty="0" smtClean="0"/>
              <a:t> 5,22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smtClean="0"/>
              <a:t>Tais </a:t>
            </a:r>
            <a:r>
              <a:rPr lang="pt-BR" sz="2600" b="1" dirty="0"/>
              <a:t>foram as palavras que, em alta voz, </a:t>
            </a:r>
            <a:r>
              <a:rPr lang="pt-BR" sz="2600" b="1" dirty="0" smtClean="0"/>
              <a:t>YHWH </a:t>
            </a:r>
            <a:r>
              <a:rPr lang="pt-BR" sz="2600" b="1" dirty="0"/>
              <a:t>dirigiu </a:t>
            </a:r>
            <a:r>
              <a:rPr lang="pt-BR" sz="2600" b="1" dirty="0" smtClean="0"/>
              <a:t>a toda </a:t>
            </a:r>
            <a:r>
              <a:rPr lang="pt-BR" sz="2600" b="1" dirty="0"/>
              <a:t>a vossa </a:t>
            </a:r>
            <a:r>
              <a:rPr lang="pt-BR" sz="2600" b="1" dirty="0" smtClean="0"/>
              <a:t>assembleia </a:t>
            </a:r>
            <a:r>
              <a:rPr lang="pt-BR" sz="2600" b="1" dirty="0"/>
              <a:t>no </a:t>
            </a:r>
            <a:r>
              <a:rPr lang="pt-BR" sz="2600" b="1" dirty="0" smtClean="0"/>
              <a:t>monte... escreveu-as </a:t>
            </a:r>
            <a:r>
              <a:rPr lang="pt-BR" sz="2600" b="1" dirty="0"/>
              <a:t>sobre </a:t>
            </a:r>
            <a:r>
              <a:rPr lang="pt-BR" sz="2600" b="1" dirty="0" smtClean="0">
                <a:solidFill>
                  <a:srgbClr val="00FF00"/>
                </a:solidFill>
              </a:rPr>
              <a:t>2 </a:t>
            </a:r>
            <a:r>
              <a:rPr lang="pt-BR" sz="2600" b="1" dirty="0">
                <a:solidFill>
                  <a:srgbClr val="00FF00"/>
                </a:solidFill>
              </a:rPr>
              <a:t>tábuas </a:t>
            </a:r>
            <a:r>
              <a:rPr lang="pt-BR" sz="2600" b="1" dirty="0"/>
              <a:t>de pedra e as entregou </a:t>
            </a:r>
            <a:r>
              <a:rPr lang="pt-BR" sz="2600" b="1" dirty="0" smtClean="0"/>
              <a:t>a mim [Moisés].</a:t>
            </a:r>
          </a:p>
        </p:txBody>
      </p:sp>
    </p:spTree>
    <p:extLst>
      <p:ext uri="{BB962C8B-B14F-4D97-AF65-F5344CB8AC3E}">
        <p14:creationId xmlns:p14="http://schemas.microsoft.com/office/powerpoint/2010/main" val="241956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/>
              <a:t>Duas versões do Decálogo: </a:t>
            </a:r>
            <a:r>
              <a:rPr lang="pt-BR" sz="3200" b="1" dirty="0" err="1"/>
              <a:t>Ex</a:t>
            </a:r>
            <a:r>
              <a:rPr lang="pt-BR" sz="3200" b="1" dirty="0"/>
              <a:t> 20 e </a:t>
            </a:r>
            <a:r>
              <a:rPr lang="pt-BR" sz="3200" b="1" dirty="0" err="1"/>
              <a:t>Dt</a:t>
            </a:r>
            <a:r>
              <a:rPr lang="pt-BR" sz="3200" b="1" dirty="0"/>
              <a:t> </a:t>
            </a:r>
            <a:r>
              <a:rPr lang="pt-BR" sz="3200" b="1" dirty="0" smtClean="0"/>
              <a:t>5.</a:t>
            </a:r>
            <a:endParaRPr lang="pt-BR" sz="3200" b="1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Diferentes interpretações.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err="1" smtClean="0"/>
              <a:t>Ex</a:t>
            </a:r>
            <a:r>
              <a:rPr lang="pt-BR" sz="2600" b="1" dirty="0" smtClean="0"/>
              <a:t> 20,11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smtClean="0"/>
              <a:t>Porque </a:t>
            </a:r>
            <a:r>
              <a:rPr lang="pt-BR" sz="2600" b="1" dirty="0"/>
              <a:t>em </a:t>
            </a:r>
            <a:r>
              <a:rPr lang="pt-BR" sz="2600" b="1" dirty="0" smtClean="0"/>
              <a:t>6 </a:t>
            </a:r>
            <a:r>
              <a:rPr lang="pt-BR" sz="2600" b="1" dirty="0"/>
              <a:t>dias </a:t>
            </a:r>
            <a:r>
              <a:rPr lang="pt-BR" sz="2600" b="1" dirty="0" smtClean="0"/>
              <a:t>YHWH </a:t>
            </a:r>
            <a:r>
              <a:rPr lang="pt-BR" sz="2600" b="1" dirty="0"/>
              <a:t>fez o céu, a </a:t>
            </a:r>
            <a:r>
              <a:rPr lang="pt-BR" sz="2600" b="1" dirty="0" smtClean="0"/>
              <a:t>terra, </a:t>
            </a:r>
            <a:r>
              <a:rPr lang="pt-BR" sz="2600" b="1" dirty="0"/>
              <a:t>o mar e tudo o que </a:t>
            </a:r>
            <a:r>
              <a:rPr lang="pt-BR" sz="2600" b="1" dirty="0" smtClean="0"/>
              <a:t>eles contêm</a:t>
            </a:r>
            <a:r>
              <a:rPr lang="pt-BR" sz="2600" b="1" dirty="0"/>
              <a:t>, mas repousou no </a:t>
            </a:r>
            <a:r>
              <a:rPr lang="pt-BR" sz="2600" b="1" dirty="0" smtClean="0"/>
              <a:t>7º dia</a:t>
            </a:r>
            <a:r>
              <a:rPr lang="pt-BR" sz="2600" b="1" dirty="0"/>
              <a:t>; por isso YHWH </a:t>
            </a:r>
            <a:r>
              <a:rPr lang="pt-BR" sz="2600" b="1" dirty="0" smtClean="0"/>
              <a:t>abençoou </a:t>
            </a:r>
            <a:r>
              <a:rPr lang="pt-BR" sz="2600" b="1" dirty="0"/>
              <a:t>o dia do sábado e </a:t>
            </a:r>
            <a:r>
              <a:rPr lang="pt-BR" sz="2600" b="1" dirty="0" smtClean="0"/>
              <a:t>o santificou.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/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err="1" smtClean="0"/>
              <a:t>Dt</a:t>
            </a:r>
            <a:r>
              <a:rPr lang="pt-BR" sz="2600" b="1" dirty="0" smtClean="0"/>
              <a:t> 5,15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smtClean="0"/>
              <a:t>Recorda </a:t>
            </a:r>
            <a:r>
              <a:rPr lang="pt-BR" sz="2600" b="1" dirty="0"/>
              <a:t>que foste escravo na terra do Egito, e que </a:t>
            </a:r>
            <a:r>
              <a:rPr lang="pt-BR" sz="2600" b="1" dirty="0" smtClean="0"/>
              <a:t>YHWH </a:t>
            </a:r>
            <a:r>
              <a:rPr lang="pt-BR" sz="2600" b="1" dirty="0"/>
              <a:t>teu </a:t>
            </a:r>
            <a:r>
              <a:rPr lang="pt-BR" sz="2600" b="1" dirty="0" smtClean="0"/>
              <a:t>Deus te </a:t>
            </a:r>
            <a:r>
              <a:rPr lang="pt-BR" sz="2600" b="1" dirty="0"/>
              <a:t>fez sair de lá com mão forte e braço estendido. É por isso que </a:t>
            </a:r>
            <a:r>
              <a:rPr lang="pt-BR" sz="2600" b="1" dirty="0" smtClean="0"/>
              <a:t>YHWH </a:t>
            </a:r>
            <a:r>
              <a:rPr lang="pt-BR" sz="2600" b="1" dirty="0"/>
              <a:t>teu Deus </a:t>
            </a:r>
            <a:r>
              <a:rPr lang="pt-BR" sz="2600" b="1" dirty="0" smtClean="0"/>
              <a:t>te ordenou </a:t>
            </a:r>
            <a:r>
              <a:rPr lang="pt-BR" sz="2600" b="1" dirty="0"/>
              <a:t>guardar o dia de sábado.</a:t>
            </a:r>
            <a:endParaRPr lang="pt-BR" sz="26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3200" b="1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22103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/>
              <a:t>Duas versões do Decálogo: </a:t>
            </a:r>
            <a:r>
              <a:rPr lang="pt-BR" sz="3200" b="1" dirty="0" err="1"/>
              <a:t>Ex</a:t>
            </a:r>
            <a:r>
              <a:rPr lang="pt-BR" sz="3200" b="1" dirty="0"/>
              <a:t> 20 e </a:t>
            </a:r>
            <a:r>
              <a:rPr lang="pt-BR" sz="3200" b="1" dirty="0" err="1"/>
              <a:t>Dt</a:t>
            </a:r>
            <a:r>
              <a:rPr lang="pt-BR" sz="3200" b="1" dirty="0"/>
              <a:t> </a:t>
            </a:r>
            <a:r>
              <a:rPr lang="pt-BR" sz="3200" b="1" dirty="0" smtClean="0"/>
              <a:t>5.</a:t>
            </a:r>
            <a:endParaRPr lang="pt-BR" sz="3200" b="1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Diferentes interpretações.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err="1" smtClean="0"/>
              <a:t>Ex</a:t>
            </a:r>
            <a:r>
              <a:rPr lang="pt-BR" sz="2600" b="1" dirty="0" smtClean="0"/>
              <a:t> 20,11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smtClean="0"/>
              <a:t>Porque </a:t>
            </a:r>
            <a:r>
              <a:rPr lang="pt-BR" sz="2600" b="1" dirty="0"/>
              <a:t>em </a:t>
            </a:r>
            <a:r>
              <a:rPr lang="pt-BR" sz="2600" b="1" dirty="0" smtClean="0"/>
              <a:t>6 </a:t>
            </a:r>
            <a:r>
              <a:rPr lang="pt-BR" sz="2600" b="1" dirty="0"/>
              <a:t>dias </a:t>
            </a:r>
            <a:r>
              <a:rPr lang="pt-BR" sz="2600" b="1" dirty="0" smtClean="0"/>
              <a:t>YHWH </a:t>
            </a:r>
            <a:r>
              <a:rPr lang="pt-BR" sz="2600" b="1" dirty="0"/>
              <a:t>fez o céu, a </a:t>
            </a:r>
            <a:r>
              <a:rPr lang="pt-BR" sz="2600" b="1" dirty="0" smtClean="0"/>
              <a:t>terra, </a:t>
            </a:r>
            <a:r>
              <a:rPr lang="pt-BR" sz="2600" b="1" dirty="0"/>
              <a:t>o mar e tudo o que </a:t>
            </a:r>
            <a:r>
              <a:rPr lang="pt-BR" sz="2600" b="1" dirty="0" smtClean="0"/>
              <a:t>eles contêm</a:t>
            </a:r>
            <a:r>
              <a:rPr lang="pt-BR" sz="2600" b="1" dirty="0"/>
              <a:t>, mas repousou no </a:t>
            </a:r>
            <a:r>
              <a:rPr lang="pt-BR" sz="2600" b="1" dirty="0" smtClean="0"/>
              <a:t>7º dia</a:t>
            </a:r>
            <a:r>
              <a:rPr lang="pt-BR" sz="2600" b="1" dirty="0"/>
              <a:t>; por isso YHWH </a:t>
            </a:r>
            <a:r>
              <a:rPr lang="pt-BR" sz="2600" b="1" dirty="0" smtClean="0"/>
              <a:t>abençoou </a:t>
            </a:r>
            <a:r>
              <a:rPr lang="pt-BR" sz="2600" b="1" dirty="0"/>
              <a:t>o dia do sábado e </a:t>
            </a:r>
            <a:r>
              <a:rPr lang="pt-BR" sz="2600" b="1" dirty="0" smtClean="0"/>
              <a:t>o santificou.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>
                <a:solidFill>
                  <a:srgbClr val="00FFFF"/>
                </a:solidFill>
              </a:rPr>
              <a:t>Motivo: repouso divino no sábado.</a:t>
            </a:r>
            <a:endParaRPr lang="pt-BR" sz="2800" b="1" dirty="0">
              <a:solidFill>
                <a:srgbClr val="00FFFF"/>
              </a:solidFill>
            </a:endParaRP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err="1" smtClean="0"/>
              <a:t>Dt</a:t>
            </a:r>
            <a:r>
              <a:rPr lang="pt-BR" sz="2600" b="1" dirty="0" smtClean="0"/>
              <a:t> 5,15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smtClean="0"/>
              <a:t>Recorda </a:t>
            </a:r>
            <a:r>
              <a:rPr lang="pt-BR" sz="2600" b="1" dirty="0"/>
              <a:t>que foste escravo na terra do Egito, e que </a:t>
            </a:r>
            <a:r>
              <a:rPr lang="pt-BR" sz="2600" b="1" dirty="0" smtClean="0"/>
              <a:t>YHWH </a:t>
            </a:r>
            <a:r>
              <a:rPr lang="pt-BR" sz="2600" b="1" dirty="0"/>
              <a:t>teu </a:t>
            </a:r>
            <a:r>
              <a:rPr lang="pt-BR" sz="2600" b="1" dirty="0" smtClean="0"/>
              <a:t>Deus te </a:t>
            </a:r>
            <a:r>
              <a:rPr lang="pt-BR" sz="2600" b="1" dirty="0"/>
              <a:t>fez sair de lá com mão forte e braço estendido. É por isso que </a:t>
            </a:r>
            <a:r>
              <a:rPr lang="pt-BR" sz="2600" b="1" dirty="0" smtClean="0"/>
              <a:t>YHWH </a:t>
            </a:r>
            <a:r>
              <a:rPr lang="pt-BR" sz="2600" b="1" dirty="0"/>
              <a:t>teu Deus </a:t>
            </a:r>
            <a:r>
              <a:rPr lang="pt-BR" sz="2600" b="1" dirty="0" smtClean="0"/>
              <a:t>te ordenou </a:t>
            </a:r>
            <a:r>
              <a:rPr lang="pt-BR" sz="2600" b="1" dirty="0"/>
              <a:t>guardar o dia de sábado.</a:t>
            </a:r>
            <a:endParaRPr lang="pt-BR" sz="26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>
                <a:solidFill>
                  <a:srgbClr val="FF0000"/>
                </a:solidFill>
              </a:rPr>
              <a:t>Motivo: saída do Egito e liberdade.</a:t>
            </a:r>
            <a:endParaRPr lang="pt-BR" sz="2800" b="1" dirty="0">
              <a:solidFill>
                <a:srgbClr val="FF0000"/>
              </a:solidFill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3200" b="1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408973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u="sng" dirty="0">
                <a:solidFill>
                  <a:srgbClr val="66FF33"/>
                </a:solidFill>
              </a:rPr>
              <a:t>D</a:t>
            </a:r>
            <a:r>
              <a:rPr lang="pt-BR" sz="3200" b="1" u="sng" dirty="0" smtClean="0">
                <a:solidFill>
                  <a:srgbClr val="66FF33"/>
                </a:solidFill>
              </a:rPr>
              <a:t>ireitos </a:t>
            </a:r>
            <a:r>
              <a:rPr lang="pt-BR" sz="3200" b="1" u="sng" dirty="0">
                <a:solidFill>
                  <a:srgbClr val="66FF33"/>
                </a:solidFill>
              </a:rPr>
              <a:t>fundamentais</a:t>
            </a:r>
            <a:r>
              <a:rPr lang="pt-BR" sz="3200" b="1" dirty="0">
                <a:solidFill>
                  <a:srgbClr val="66FF33"/>
                </a:solidFill>
              </a:rPr>
              <a:t> </a:t>
            </a:r>
            <a:r>
              <a:rPr lang="pt-BR" sz="3200" b="1" dirty="0"/>
              <a:t>do homem livre.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err="1"/>
              <a:t>Ex</a:t>
            </a:r>
            <a:r>
              <a:rPr lang="pt-BR" sz="2600" b="1" dirty="0"/>
              <a:t> 20,13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/>
              <a:t>Não matarás.</a:t>
            </a:r>
            <a:endParaRPr lang="pt-BR" sz="3200" b="1" dirty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Direito à vida.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err="1" smtClean="0"/>
              <a:t>Ex</a:t>
            </a:r>
            <a:r>
              <a:rPr lang="pt-BR" sz="2600" b="1" dirty="0" smtClean="0"/>
              <a:t> 20,14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smtClean="0"/>
              <a:t>Não </a:t>
            </a:r>
            <a:r>
              <a:rPr lang="pt-BR" sz="2600" b="1" dirty="0"/>
              <a:t>cometerás adultério. 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Direito à honra.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err="1" smtClean="0"/>
              <a:t>Ex</a:t>
            </a:r>
            <a:r>
              <a:rPr lang="pt-BR" sz="2600" b="1" dirty="0" smtClean="0"/>
              <a:t> 20,15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smtClean="0"/>
              <a:t>Não </a:t>
            </a:r>
            <a:r>
              <a:rPr lang="pt-BR" sz="2600" b="1" dirty="0"/>
              <a:t>roubarás</a:t>
            </a:r>
            <a:r>
              <a:rPr lang="pt-BR" sz="2600" b="1" dirty="0" smtClean="0"/>
              <a:t>.</a:t>
            </a:r>
            <a:endParaRPr lang="pt-BR" sz="2600" b="1" dirty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Direito à propriedade.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err="1" smtClean="0"/>
              <a:t>Ex</a:t>
            </a:r>
            <a:r>
              <a:rPr lang="pt-BR" sz="2600" b="1" dirty="0" smtClean="0"/>
              <a:t> 20,16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2600" b="1" dirty="0" smtClean="0"/>
              <a:t>Não </a:t>
            </a:r>
            <a:r>
              <a:rPr lang="pt-BR" sz="2600" b="1" dirty="0"/>
              <a:t>apresentarás um falso testemunho contra o teu próximo.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Direito à defesa.</a:t>
            </a:r>
          </a:p>
        </p:txBody>
      </p:sp>
    </p:spTree>
    <p:extLst>
      <p:ext uri="{BB962C8B-B14F-4D97-AF65-F5344CB8AC3E}">
        <p14:creationId xmlns:p14="http://schemas.microsoft.com/office/powerpoint/2010/main" val="291057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err="1" smtClean="0">
                <a:solidFill>
                  <a:srgbClr val="00FFFF"/>
                </a:solidFill>
              </a:rPr>
              <a:t>Ex</a:t>
            </a:r>
            <a:r>
              <a:rPr lang="pt-BR" sz="3200" b="1" dirty="0" smtClean="0">
                <a:solidFill>
                  <a:srgbClr val="00FFFF"/>
                </a:solidFill>
              </a:rPr>
              <a:t> </a:t>
            </a:r>
            <a:r>
              <a:rPr lang="pt-BR" sz="3200" b="1" dirty="0">
                <a:solidFill>
                  <a:srgbClr val="00FFFF"/>
                </a:solidFill>
              </a:rPr>
              <a:t>25-40</a:t>
            </a:r>
            <a:endParaRPr lang="pt-BR" sz="3200" b="1" dirty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/>
              <a:t>Fidelidade de Deus ≠ infidelidade do povo.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Deus de Misericórdia que perdoa.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 smtClean="0"/>
              <a:t>Deus da presença em meio ao povo </a:t>
            </a:r>
            <a:r>
              <a:rPr lang="pt-BR" sz="2800" b="1" dirty="0" smtClean="0">
                <a:sym typeface="Wingdings" panose="05000000000000000000" pitchFamily="2" charset="2"/>
              </a:rPr>
              <a:t> Tenda.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>
              <a:sym typeface="Wingdings" panose="05000000000000000000" pitchFamily="2" charset="2"/>
            </a:endParaRP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3000" b="1" dirty="0" err="1" smtClean="0">
                <a:sym typeface="Wingdings" panose="05000000000000000000" pitchFamily="2" charset="2"/>
              </a:rPr>
              <a:t>Ex</a:t>
            </a:r>
            <a:r>
              <a:rPr lang="pt-BR" sz="3000" b="1" dirty="0" smtClean="0">
                <a:sym typeface="Wingdings" panose="05000000000000000000" pitchFamily="2" charset="2"/>
              </a:rPr>
              <a:t> 40,33b-35</a:t>
            </a:r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3000" b="1" dirty="0"/>
              <a:t>Assim Moisés </a:t>
            </a:r>
            <a:r>
              <a:rPr lang="pt-BR" sz="3000" b="1" dirty="0" smtClean="0"/>
              <a:t>terminou os </a:t>
            </a:r>
            <a:r>
              <a:rPr lang="pt-BR" sz="3000" b="1" dirty="0"/>
              <a:t>trabalhos</a:t>
            </a:r>
            <a:r>
              <a:rPr lang="pt-BR" sz="3000" b="1" dirty="0" smtClean="0"/>
              <a:t>. </a:t>
            </a:r>
            <a:endParaRPr lang="pt-BR" sz="3000" b="1" dirty="0" smtClean="0"/>
          </a:p>
          <a:p>
            <a:pPr lvl="2" algn="l">
              <a:lnSpc>
                <a:spcPct val="120000"/>
              </a:lnSpc>
              <a:spcBef>
                <a:spcPts val="0"/>
              </a:spcBef>
            </a:pPr>
            <a:r>
              <a:rPr lang="pt-BR" sz="3000" b="1" dirty="0" smtClean="0"/>
              <a:t>A </a:t>
            </a:r>
            <a:r>
              <a:rPr lang="pt-BR" sz="3000" b="1" dirty="0"/>
              <a:t>nuvem cobriu a </a:t>
            </a:r>
            <a:r>
              <a:rPr lang="pt-BR" sz="3000" b="1" dirty="0">
                <a:solidFill>
                  <a:srgbClr val="FF0000"/>
                </a:solidFill>
              </a:rPr>
              <a:t>Tenda</a:t>
            </a:r>
            <a:r>
              <a:rPr lang="pt-BR" sz="3000" b="1" dirty="0"/>
              <a:t> da Reunião, e a </a:t>
            </a:r>
            <a:r>
              <a:rPr lang="pt-BR" sz="3000" b="1" dirty="0" smtClean="0">
                <a:solidFill>
                  <a:srgbClr val="00FFFF"/>
                </a:solidFill>
              </a:rPr>
              <a:t>glória</a:t>
            </a:r>
            <a:r>
              <a:rPr lang="pt-BR" sz="3000" b="1" dirty="0" smtClean="0"/>
              <a:t> de YHWH </a:t>
            </a:r>
            <a:r>
              <a:rPr lang="pt-BR" sz="3000" b="1" dirty="0"/>
              <a:t>encheu a Habitação. </a:t>
            </a:r>
            <a:r>
              <a:rPr lang="pt-BR" sz="3000" b="1" dirty="0" smtClean="0"/>
              <a:t>Moisés </a:t>
            </a:r>
            <a:r>
              <a:rPr lang="pt-BR" sz="3000" b="1" dirty="0"/>
              <a:t>não pôde entrar na </a:t>
            </a:r>
            <a:r>
              <a:rPr lang="pt-BR" sz="3000" b="1" dirty="0">
                <a:solidFill>
                  <a:srgbClr val="FF0000"/>
                </a:solidFill>
              </a:rPr>
              <a:t>Tenda</a:t>
            </a:r>
            <a:r>
              <a:rPr lang="pt-BR" sz="3000" b="1" dirty="0"/>
              <a:t> da Reunião porque </a:t>
            </a:r>
            <a:r>
              <a:rPr lang="pt-BR" sz="3000" b="1" dirty="0" smtClean="0"/>
              <a:t>a nuvem </a:t>
            </a:r>
            <a:r>
              <a:rPr lang="pt-BR" sz="3000" b="1" dirty="0"/>
              <a:t>permanecia sobre ela, e a </a:t>
            </a:r>
            <a:r>
              <a:rPr lang="pt-BR" sz="3000" b="1" dirty="0">
                <a:solidFill>
                  <a:srgbClr val="00FFFF"/>
                </a:solidFill>
              </a:rPr>
              <a:t>glória</a:t>
            </a:r>
            <a:r>
              <a:rPr lang="pt-BR" sz="3000" b="1" dirty="0"/>
              <a:t> de </a:t>
            </a:r>
            <a:r>
              <a:rPr lang="pt-BR" sz="3000" b="1" dirty="0" smtClean="0"/>
              <a:t>YHWH </a:t>
            </a:r>
            <a:r>
              <a:rPr lang="pt-BR" sz="3000" b="1" dirty="0"/>
              <a:t>enchia a Habitação.</a:t>
            </a:r>
          </a:p>
        </p:txBody>
      </p:sp>
    </p:spTree>
    <p:extLst>
      <p:ext uri="{BB962C8B-B14F-4D97-AF65-F5344CB8AC3E}">
        <p14:creationId xmlns:p14="http://schemas.microsoft.com/office/powerpoint/2010/main" val="16313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55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noFill/>
        </p:spPr>
        <p:txBody>
          <a:bodyPr>
            <a:normAutofit/>
          </a:bodyPr>
          <a:lstStyle/>
          <a:p>
            <a:r>
              <a:rPr lang="pt-BR" sz="3600" u="sng" dirty="0" smtClean="0">
                <a:latin typeface="+mn-lt"/>
              </a:rPr>
              <a:t>3. Conclusão</a:t>
            </a:r>
            <a:endParaRPr lang="pt-BR" sz="3600" u="sng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1124744"/>
            <a:ext cx="9144032" cy="5733256"/>
          </a:xfrm>
        </p:spPr>
        <p:txBody>
          <a:bodyPr>
            <a:normAutofit/>
          </a:bodyPr>
          <a:lstStyle/>
          <a:p>
            <a:pPr marL="448056" lvl="1" indent="0" algn="l">
              <a:lnSpc>
                <a:spcPct val="120000"/>
              </a:lnSpc>
              <a:spcBef>
                <a:spcPts val="0"/>
              </a:spcBef>
              <a:buNone/>
            </a:pPr>
            <a:endParaRPr lang="pt-BR" sz="2800" b="1" dirty="0"/>
          </a:p>
          <a:p>
            <a:pPr marL="36576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</p:txBody>
      </p:sp>
      <p:pic>
        <p:nvPicPr>
          <p:cNvPr id="4" name="Picture 2" descr="https://meninasprodigio.files.wordpress.com/2015/09/wct_04-de-julho-de-2010_00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820476"/>
            <a:ext cx="4572000" cy="30375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2740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O </a:t>
            </a:r>
            <a:r>
              <a:rPr lang="pt-BR" sz="3200" b="1" dirty="0"/>
              <a:t>evento do </a:t>
            </a:r>
            <a:r>
              <a:rPr lang="pt-BR" sz="3200" b="1" dirty="0">
                <a:solidFill>
                  <a:srgbClr val="FF0000"/>
                </a:solidFill>
              </a:rPr>
              <a:t>Êxodo</a:t>
            </a:r>
            <a:r>
              <a:rPr lang="pt-BR" sz="3200" b="1" dirty="0"/>
              <a:t> foi transmitido de geração em geração, </a:t>
            </a:r>
            <a:r>
              <a:rPr lang="pt-BR" sz="3200" b="1" dirty="0" smtClean="0"/>
              <a:t>reinterpretado, escrito </a:t>
            </a:r>
            <a:r>
              <a:rPr lang="pt-BR" sz="3200" b="1" dirty="0"/>
              <a:t>e relido em diferentes situações, nutrindo a esperança até os dias de hoje</a:t>
            </a:r>
            <a:r>
              <a:rPr lang="pt-BR" sz="3200" b="1" dirty="0" smtClean="0"/>
              <a:t>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3200" b="1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Grande evento da </a:t>
            </a:r>
            <a:r>
              <a:rPr lang="pt-BR" sz="3200" b="1" dirty="0" smtClean="0">
                <a:solidFill>
                  <a:srgbClr val="FF66FF"/>
                </a:solidFill>
              </a:rPr>
              <a:t>liberdade</a:t>
            </a:r>
            <a:r>
              <a:rPr lang="pt-BR" sz="3200" b="1" dirty="0" smtClean="0"/>
              <a:t>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3200" b="1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Exílio </a:t>
            </a:r>
            <a:r>
              <a:rPr lang="pt-BR" sz="3200" b="1" dirty="0"/>
              <a:t>na </a:t>
            </a:r>
            <a:r>
              <a:rPr lang="pt-BR" sz="3200" b="1" dirty="0" smtClean="0"/>
              <a:t>Babilônia é </a:t>
            </a:r>
            <a:r>
              <a:rPr lang="pt-BR" sz="3200" b="1" dirty="0"/>
              <a:t>um novo-Êxodo</a:t>
            </a:r>
            <a:r>
              <a:rPr lang="pt-BR" sz="3200" b="1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7353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0"/>
            <a:ext cx="9144032" cy="685800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FF0000"/>
                </a:solidFill>
              </a:rPr>
              <a:t>AT </a:t>
            </a:r>
            <a:r>
              <a:rPr lang="pt-BR" sz="3200" b="1" dirty="0" smtClean="0"/>
              <a:t>valoriza </a:t>
            </a:r>
            <a:r>
              <a:rPr lang="pt-BR" sz="3200" b="1" dirty="0" smtClean="0"/>
              <a:t>a </a:t>
            </a:r>
            <a:r>
              <a:rPr lang="pt-BR" sz="3200" b="1" dirty="0"/>
              <a:t>libertação política (opressão</a:t>
            </a:r>
            <a:r>
              <a:rPr lang="pt-BR" sz="3200" b="1" dirty="0" smtClean="0"/>
              <a:t>).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>
                <a:solidFill>
                  <a:srgbClr val="66FF33"/>
                </a:solidFill>
              </a:rPr>
              <a:t>NT </a:t>
            </a:r>
            <a:r>
              <a:rPr lang="pt-BR" sz="3200" b="1" dirty="0" smtClean="0"/>
              <a:t>valoriza outra forma de libertação...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3200" b="1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Liberdade e AT:</a:t>
            </a:r>
            <a:endParaRPr lang="pt-BR" sz="3200" b="1" dirty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/>
              <a:t>Nível teológico (Deus ponto de partida).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/>
              <a:t>Nível coletivo (povo).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/>
              <a:t>Nível político (libertação da força política hostil).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r>
              <a:rPr lang="pt-BR" sz="2800" b="1" dirty="0"/>
              <a:t>Nível litúrgico (celebra a Páscoa). </a:t>
            </a:r>
            <a:endParaRPr lang="pt-BR" sz="2800" b="1" dirty="0" smtClean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3200" b="1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Evitando </a:t>
            </a:r>
            <a:r>
              <a:rPr lang="pt-BR" sz="3200" b="1" u="sng" dirty="0" smtClean="0"/>
              <a:t>anacronismo</a:t>
            </a:r>
            <a:r>
              <a:rPr lang="pt-BR" sz="3200" b="1" dirty="0" smtClean="0"/>
              <a:t>: não </a:t>
            </a:r>
            <a:r>
              <a:rPr lang="pt-BR" sz="3200" b="1" dirty="0"/>
              <a:t>colocar no texto bíblico ideias ou termos modernos: capitalismo, imperialismo, etc.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32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2800" b="1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157152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45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285728"/>
            <a:ext cx="9144032" cy="657227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pt-BR" sz="3200" b="1" dirty="0" smtClean="0">
                <a:solidFill>
                  <a:srgbClr val="00FF00"/>
                </a:solidFill>
              </a:rPr>
              <a:t>Da </a:t>
            </a:r>
            <a:r>
              <a:rPr lang="pt-BR" sz="3200" b="1" dirty="0">
                <a:solidFill>
                  <a:srgbClr val="00FF00"/>
                </a:solidFill>
              </a:rPr>
              <a:t>servidão ao serviço (</a:t>
            </a:r>
            <a:r>
              <a:rPr lang="pt-BR" sz="3200" b="1" dirty="0" err="1">
                <a:solidFill>
                  <a:srgbClr val="00FF00"/>
                </a:solidFill>
              </a:rPr>
              <a:t>Ex</a:t>
            </a:r>
            <a:r>
              <a:rPr lang="pt-BR" sz="3200" b="1" dirty="0">
                <a:solidFill>
                  <a:srgbClr val="00FF00"/>
                </a:solidFill>
              </a:rPr>
              <a:t> </a:t>
            </a:r>
            <a:r>
              <a:rPr lang="pt-BR" sz="3200" b="1" dirty="0" smtClean="0">
                <a:solidFill>
                  <a:srgbClr val="00FF00"/>
                </a:solidFill>
              </a:rPr>
              <a:t>20,2.24).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A </a:t>
            </a:r>
            <a:r>
              <a:rPr lang="pt-BR" sz="2800" b="1" dirty="0"/>
              <a:t>liberdade segundo a teologia do Êxodo.</a:t>
            </a:r>
          </a:p>
          <a:p>
            <a:pPr>
              <a:lnSpc>
                <a:spcPct val="120000"/>
              </a:lnSpc>
            </a:pPr>
            <a:endParaRPr lang="pt-BR" sz="3200" b="1" dirty="0"/>
          </a:p>
          <a:p>
            <a:pPr>
              <a:lnSpc>
                <a:spcPct val="120000"/>
              </a:lnSpc>
            </a:pPr>
            <a:r>
              <a:rPr lang="pt-BR" sz="3200" b="1" dirty="0" smtClean="0">
                <a:solidFill>
                  <a:srgbClr val="00FF00"/>
                </a:solidFill>
              </a:rPr>
              <a:t>A </a:t>
            </a:r>
            <a:r>
              <a:rPr lang="pt-BR" sz="3200" b="1" dirty="0">
                <a:solidFill>
                  <a:srgbClr val="00FF00"/>
                </a:solidFill>
              </a:rPr>
              <a:t>Verdade vos libertará (</a:t>
            </a:r>
            <a:r>
              <a:rPr lang="pt-BR" sz="3200" b="1" dirty="0" err="1">
                <a:solidFill>
                  <a:srgbClr val="00FF00"/>
                </a:solidFill>
              </a:rPr>
              <a:t>Jo</a:t>
            </a:r>
            <a:r>
              <a:rPr lang="pt-BR" sz="3200" b="1" dirty="0">
                <a:solidFill>
                  <a:srgbClr val="00FF00"/>
                </a:solidFill>
              </a:rPr>
              <a:t> 8,32; </a:t>
            </a:r>
            <a:r>
              <a:rPr lang="pt-BR" sz="3200" b="1" dirty="0" err="1">
                <a:solidFill>
                  <a:srgbClr val="00FF00"/>
                </a:solidFill>
              </a:rPr>
              <a:t>Gl</a:t>
            </a:r>
            <a:r>
              <a:rPr lang="pt-BR" sz="3200" b="1" dirty="0">
                <a:solidFill>
                  <a:srgbClr val="00FF00"/>
                </a:solidFill>
              </a:rPr>
              <a:t> 5,1</a:t>
            </a:r>
            <a:r>
              <a:rPr lang="pt-BR" sz="3200" b="1" dirty="0" smtClean="0">
                <a:solidFill>
                  <a:srgbClr val="00FF00"/>
                </a:solidFill>
              </a:rPr>
              <a:t>).</a:t>
            </a:r>
          </a:p>
          <a:p>
            <a:pPr lvl="1">
              <a:lnSpc>
                <a:spcPct val="120000"/>
              </a:lnSpc>
            </a:pPr>
            <a:r>
              <a:rPr lang="pt-BR" sz="2800" b="1" dirty="0" smtClean="0"/>
              <a:t>A </a:t>
            </a:r>
            <a:r>
              <a:rPr lang="pt-BR" sz="2800" b="1" dirty="0"/>
              <a:t>liberdade segundo a teologia de João e </a:t>
            </a:r>
            <a:r>
              <a:rPr lang="pt-BR" sz="2800" b="1" dirty="0" smtClean="0"/>
              <a:t>Paulo.</a:t>
            </a:r>
          </a:p>
          <a:p>
            <a:pPr lvl="1">
              <a:lnSpc>
                <a:spcPct val="120000"/>
              </a:lnSpc>
            </a:pPr>
            <a:endParaRPr lang="pt-BR" sz="2800" b="1" dirty="0"/>
          </a:p>
          <a:p>
            <a:pPr>
              <a:lnSpc>
                <a:spcPct val="120000"/>
              </a:lnSpc>
            </a:pPr>
            <a:r>
              <a:rPr lang="pt-BR" sz="3200" b="1" dirty="0" smtClean="0">
                <a:solidFill>
                  <a:srgbClr val="00FF00"/>
                </a:solidFill>
              </a:rPr>
              <a:t>Diálogo e conclusões.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9064" y="1484784"/>
            <a:ext cx="6480048" cy="4154016"/>
          </a:xfrm>
          <a:noFill/>
        </p:spPr>
        <p:txBody>
          <a:bodyPr>
            <a:normAutofit/>
          </a:bodyPr>
          <a:lstStyle/>
          <a:p>
            <a:r>
              <a:rPr lang="pt-BR" sz="8900" dirty="0" smtClean="0"/>
              <a:t>AT</a:t>
            </a:r>
            <a:br>
              <a:rPr lang="pt-BR" sz="89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5400" dirty="0" smtClean="0"/>
              <a:t>da servidão </a:t>
            </a:r>
            <a:br>
              <a:rPr lang="pt-BR" sz="5400" dirty="0" smtClean="0"/>
            </a:br>
            <a:r>
              <a:rPr lang="pt-BR" sz="5400" dirty="0" smtClean="0"/>
              <a:t>ao serviço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743134" y="5229200"/>
            <a:ext cx="216597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200" b="1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</a:t>
            </a:r>
            <a:r>
              <a:rPr lang="pt-BR" sz="32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20,2.24</a:t>
            </a:r>
            <a:endParaRPr lang="pt-BR" sz="3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513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noFill/>
        </p:spPr>
        <p:txBody>
          <a:bodyPr>
            <a:normAutofit/>
          </a:bodyPr>
          <a:lstStyle/>
          <a:p>
            <a:r>
              <a:rPr lang="pt-BR" sz="3600" u="sng" dirty="0" smtClean="0">
                <a:latin typeface="+mn-lt"/>
              </a:rPr>
              <a:t>1. Terminologia</a:t>
            </a:r>
            <a:endParaRPr lang="pt-BR" sz="3600" u="sng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" y="1124744"/>
            <a:ext cx="9144032" cy="5733256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Significado do termo “liberdade”.</a:t>
            </a:r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pt-BR" sz="3200" b="1" dirty="0" smtClean="0"/>
              <a:t>Comparar significado GREGO – HEBRAICO.</a:t>
            </a:r>
            <a:endParaRPr lang="pt-BR" sz="2800" b="1" dirty="0" smtClean="0"/>
          </a:p>
          <a:p>
            <a:pPr lvl="1" algn="l">
              <a:lnSpc>
                <a:spcPct val="120000"/>
              </a:lnSpc>
              <a:spcBef>
                <a:spcPts val="0"/>
              </a:spcBef>
            </a:pPr>
            <a:endParaRPr lang="pt-BR" sz="2800" b="1" dirty="0"/>
          </a:p>
          <a:p>
            <a:pPr marL="36576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32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2800" b="1" dirty="0" smtClean="0"/>
          </a:p>
        </p:txBody>
      </p:sp>
      <p:pic>
        <p:nvPicPr>
          <p:cNvPr id="4" name="Picture 2" descr="https://meninasprodigio.files.wordpress.com/2015/09/wct_04-de-julho-de-2010_00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820476"/>
            <a:ext cx="4572000" cy="30375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4784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2930</TotalTime>
  <Words>1293</Words>
  <Application>Microsoft Office PowerPoint</Application>
  <PresentationFormat>Apresentação na tela (4:3)</PresentationFormat>
  <Paragraphs>235</Paragraphs>
  <Slides>40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8" baseType="lpstr">
      <vt:lpstr>Arial</vt:lpstr>
      <vt:lpstr>Bwgrkl</vt:lpstr>
      <vt:lpstr>Bwhebl</vt:lpstr>
      <vt:lpstr>Calibri</vt:lpstr>
      <vt:lpstr>Franklin Gothic Book</vt:lpstr>
      <vt:lpstr>Wingdings</vt:lpstr>
      <vt:lpstr>Wingdings 2</vt:lpstr>
      <vt:lpstr>Técnica</vt:lpstr>
      <vt:lpstr>Apresentação do PowerPoint</vt:lpstr>
      <vt:lpstr>Apresentação do PowerPoint</vt:lpstr>
      <vt:lpstr>A LIBERDADE  NA PERSPECTIVA BÍBLICA</vt:lpstr>
      <vt:lpstr>Apresentação do PowerPoint</vt:lpstr>
      <vt:lpstr>Apresentação do PowerPoint</vt:lpstr>
      <vt:lpstr>Apresentação do PowerPoint</vt:lpstr>
      <vt:lpstr>AT  da servidão  ao serviço</vt:lpstr>
      <vt:lpstr>Apresentação do PowerPoint</vt:lpstr>
      <vt:lpstr>1. Terminologia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2. Livro do Êxodo</vt:lpstr>
      <vt:lpstr>2. Livro do Êxodo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3. Conclusão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Liberdade na perspectiva bíblica</dc:title>
  <dc:subject>Frei Diones Rafael Paganotto, oad</dc:subject>
  <dc:creator>Frei Diones Rafael Paganotto, oad</dc:creator>
  <cp:lastModifiedBy>Frei Diones Rafael Paganotto</cp:lastModifiedBy>
  <cp:revision>733</cp:revision>
  <dcterms:created xsi:type="dcterms:W3CDTF">2011-09-15T15:50:27Z</dcterms:created>
  <dcterms:modified xsi:type="dcterms:W3CDTF">2018-01-17T22:46:18Z</dcterms:modified>
</cp:coreProperties>
</file>